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57" r:id="rId4"/>
    <p:sldId id="276" r:id="rId5"/>
    <p:sldId id="258" r:id="rId6"/>
    <p:sldId id="274" r:id="rId7"/>
    <p:sldId id="275" r:id="rId8"/>
    <p:sldId id="273" r:id="rId9"/>
    <p:sldId id="277" r:id="rId10"/>
    <p:sldId id="278" r:id="rId11"/>
    <p:sldId id="280" r:id="rId12"/>
    <p:sldId id="264" r:id="rId13"/>
    <p:sldId id="262" r:id="rId14"/>
    <p:sldId id="279" r:id="rId15"/>
    <p:sldId id="263" r:id="rId16"/>
    <p:sldId id="265" r:id="rId17"/>
    <p:sldId id="266" r:id="rId18"/>
    <p:sldId id="271" r:id="rId19"/>
    <p:sldId id="268" r:id="rId20"/>
    <p:sldId id="269" r:id="rId21"/>
    <p:sldId id="272" r:id="rId22"/>
    <p:sldId id="270" r:id="rId23"/>
    <p:sldId id="261" r:id="rId24"/>
    <p:sldId id="289" r:id="rId25"/>
    <p:sldId id="288" r:id="rId26"/>
    <p:sldId id="281" r:id="rId27"/>
    <p:sldId id="282" r:id="rId28"/>
    <p:sldId id="286" r:id="rId29"/>
    <p:sldId id="283" r:id="rId30"/>
    <p:sldId id="285" r:id="rId31"/>
    <p:sldId id="284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3"/>
    <p:restoredTop sz="94603"/>
  </p:normalViewPr>
  <p:slideViewPr>
    <p:cSldViewPr snapToGrid="0" snapToObjects="1">
      <p:cViewPr varScale="1">
        <p:scale>
          <a:sx n="43" d="100"/>
          <a:sy n="43" d="100"/>
        </p:scale>
        <p:origin x="224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1DAC7-E71A-6E49-8CF6-0BEE2F9D5E4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4144C-C4A0-354C-BA39-AE032F51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Milky way – gas – dust –stars -Earth</a:t>
            </a:r>
          </a:p>
          <a:p>
            <a:r>
              <a:rPr lang="en-US" dirty="0"/>
              <a:t>Black</a:t>
            </a:r>
            <a:r>
              <a:rPr lang="en-US" baseline="0" dirty="0"/>
              <a:t> holes lie at the </a:t>
            </a:r>
            <a:r>
              <a:rPr lang="en-US" baseline="0" dirty="0" err="1"/>
              <a:t>centre</a:t>
            </a:r>
            <a:r>
              <a:rPr lang="en-US" baseline="0" dirty="0"/>
              <a:t> of all galaxies and sometimes, they are feeding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Top:</a:t>
            </a:r>
            <a:r>
              <a:rPr lang="en-US" baseline="0" dirty="0"/>
              <a:t> - </a:t>
            </a:r>
            <a:r>
              <a:rPr lang="en-US" dirty="0"/>
              <a:t>Carina Nebula, an immense cauldron of gas and dust that lies approximately 7500 light-years from Earth in the constellation of Carina, the Keel. </a:t>
            </a:r>
          </a:p>
          <a:p>
            <a:r>
              <a:rPr lang="en-US" dirty="0"/>
              <a:t>Bot: - 3c273 Quasar</a:t>
            </a:r>
            <a:r>
              <a:rPr lang="en-US" baseline="0" dirty="0"/>
              <a:t> (bright AGN).</a:t>
            </a:r>
          </a:p>
          <a:p>
            <a:r>
              <a:rPr lang="en-US" baseline="0" dirty="0"/>
              <a:t>Point: difficult in early 20</a:t>
            </a:r>
            <a:r>
              <a:rPr lang="en-US" baseline="30000" dirty="0"/>
              <a:t>th</a:t>
            </a:r>
            <a:r>
              <a:rPr lang="en-US" baseline="0" dirty="0"/>
              <a:t> century to distinguish the spectra of stars from AGN.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716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Increasing</a:t>
            </a:r>
            <a:r>
              <a:rPr lang="en-US" baseline="0" dirty="0"/>
              <a:t> to a continuum of points, continuous disk, we replace the sum by an integral (convolution integral)</a:t>
            </a:r>
            <a:endParaRPr lang="en-US" dirty="0"/>
          </a:p>
          <a:p>
            <a:endParaRPr lang="en-US" dirty="0"/>
          </a:p>
          <a:p>
            <a:r>
              <a:rPr lang="en-US" dirty="0"/>
              <a:t>. response function</a:t>
            </a:r>
            <a:r>
              <a:rPr lang="en-US" baseline="0" dirty="0"/>
              <a:t> very important (will be talking a lot about it) and will now spend a few slides discussing how it is affected by the disc geometry.</a:t>
            </a:r>
          </a:p>
          <a:p>
            <a:endParaRPr lang="en-US" baseline="0" dirty="0"/>
          </a:p>
          <a:p>
            <a:r>
              <a:rPr lang="en-US" baseline="0" dirty="0"/>
              <a:t>. Being able to fit a model that includes the full shape of the response much better than just having a a single delay (response function includes all the geometry of the disc).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A25DFE-D8EB-411D-B97F-7FD32F99D7A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3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galactic nuclei (AGN) are among the most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erful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sources of energy in the Universe, where the bright-</a:t>
            </a:r>
          </a:p>
          <a:p>
            <a:pPr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quasars can outshine all of the stars in their host</a:t>
            </a: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galaxy by 100 times.</a:t>
            </a:r>
          </a:p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line left (H alpha),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moderate peak – Ca2, next (not double spike) Si, next He2, tall one on right (He1)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1pc ~ 1000 Light days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Show diagram of various components of AGN with</a:t>
            </a:r>
            <a:r>
              <a:rPr lang="en-GB" baseline="0" dirty="0"/>
              <a:t> relative size scales.</a:t>
            </a:r>
          </a:p>
          <a:p>
            <a:r>
              <a:rPr lang="en-GB" baseline="0" dirty="0"/>
              <a:t>. Draw a circle around accretion disc bit and say (‘I live in this part of the AGN’)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25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Recipe</a:t>
            </a:r>
            <a:r>
              <a:rPr lang="en-US" baseline="0" dirty="0"/>
              <a:t> for working out the telescope size given a required resolution…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63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ESO proposed an Overwhelmingly Large</a:t>
            </a:r>
            <a:r>
              <a:rPr lang="en-US" baseline="0" dirty="0"/>
              <a:t> </a:t>
            </a:r>
            <a:r>
              <a:rPr lang="en-US" baseline="0" dirty="0" err="1"/>
              <a:t>Teleescope</a:t>
            </a:r>
            <a:r>
              <a:rPr lang="en-US" baseline="0" dirty="0"/>
              <a:t> but was scrapped several years ago because of overwhelmingly large </a:t>
            </a:r>
            <a:r>
              <a:rPr lang="en-US" baseline="0" dirty="0" err="1"/>
              <a:t>buget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ELVES earth shatteringly large very enormous</a:t>
            </a:r>
            <a:r>
              <a:rPr lang="en-US" baseline="0" dirty="0"/>
              <a:t> super telescope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535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Chop disc up into discrete reprocessing site and observe time delays like with broad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69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lags up to several days between the HST 1368A</a:t>
            </a:r>
            <a:r>
              <a:rPr lang="en-US" baseline="0" dirty="0"/>
              <a:t> and V band.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5EEF-9B81-6D4F-9981-680865D757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87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SAY LAMPPOST ALOT</a:t>
            </a:r>
          </a:p>
          <a:p>
            <a:r>
              <a:rPr lang="en-US"/>
              <a:t>Expect </a:t>
            </a:r>
            <a:r>
              <a:rPr lang="en-US" dirty="0"/>
              <a:t>longer</a:t>
            </a:r>
            <a:r>
              <a:rPr lang="en-US" baseline="0" dirty="0"/>
              <a:t> wavelength light curves – longer delays – come from cooler regions of the disc -- emitting at larger radii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339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Slightly</a:t>
            </a:r>
            <a:r>
              <a:rPr lang="en-US" baseline="0" dirty="0"/>
              <a:t> more complex is if we have a set of discrete reprocessing sites. The total </a:t>
            </a:r>
            <a:r>
              <a:rPr lang="en-US" baseline="0" dirty="0" err="1"/>
              <a:t>reponse</a:t>
            </a:r>
            <a:r>
              <a:rPr lang="en-US" baseline="0" dirty="0"/>
              <a:t> from the disk then becomes a 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974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Slightly</a:t>
            </a:r>
            <a:r>
              <a:rPr lang="en-US" baseline="0" dirty="0"/>
              <a:t> more complex is if we have a set of discrete reprocessing sites. The total </a:t>
            </a:r>
            <a:r>
              <a:rPr lang="en-US" baseline="0" dirty="0" err="1"/>
              <a:t>reponse</a:t>
            </a:r>
            <a:r>
              <a:rPr lang="en-US" baseline="0" dirty="0"/>
              <a:t> from the disk then becomes a 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98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B108-0D1F-764B-BA2A-5B93C5E76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D4154-C602-D241-A57C-D72B81224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44884-EA68-F343-9CC9-AE2883840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AC34F-45FE-5A4C-BE20-75099716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5ECA6-4B39-DC48-B413-324381AC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3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0809-6F1A-6D4A-9F92-009B9CDE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BBA4F-3C46-884B-9190-564BCF00C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8B6DC-2D6C-614E-AE9C-10D43C3A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57970-9AD8-C944-B2BB-45FC7BF6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E8F2-C095-CB4F-A296-A0C50F14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8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C3506D-037C-BC43-A72A-C51630501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E758F-BDCB-5146-A39D-2F89977DB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70D94-6E3F-CF45-A329-0BFDEC0E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A7856-EBC9-FA48-B811-082438E0A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B0906-8A94-F84E-AFF7-DA7A4D83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0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FE55-CADA-1249-A12D-DFA90B69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9869-90F7-984B-84C8-7253AF678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AF672-3782-A144-A28A-C45A3646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60B17-E8EA-A649-9C07-E35172C1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854C9-5FBA-7341-B617-CC92082A5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2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2E01B-6DB5-D345-B51A-E395C8467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A20E3-1F80-4B47-A3EF-70EF68141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08F07-35D7-C245-B608-37F90F857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5D83C-3362-0646-B20B-BF0F02D8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7B98B-D0AC-1C44-BB78-CFC9342C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36471-DA65-DF40-8D1E-3B9EA6F6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E933C-795D-7D46-B94F-C4139D53B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2A801-8ED6-9F4B-92A0-29512F8A3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5AB58-0E06-9649-9D6A-E9002EB5F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4E47D-AD8C-F741-9953-A4522881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B6EF3-97B3-7F44-94BC-8AAD8854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5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959CC-DF6E-DB45-9221-C9BFA357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4DF70-DC56-194D-BFED-9F852B197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5D314-250E-E046-AB55-B1315972A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BBCA5-AF5B-4E4F-90D7-34071EC4C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1CA45-7950-0649-BD24-3CD048FD6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46643A-B7CC-1146-9EB3-7A4035B14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D0FC8-FC75-FE41-A42C-8163CCDC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B45A12-B580-1546-A4B6-4B17F248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1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2588-676C-2C4C-A03C-6CA1B813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E1B1E-D8E0-FD46-80D1-EEC1C718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844F4-6244-B545-823D-D7938B07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859E-94E6-FE41-AF37-E5014C2A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1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02DB7-CAC9-3744-84CE-A916D69B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9C7B3-C193-CD43-BA42-97F31B3A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6ABE5-3093-A94D-8191-E193F4C3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3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36C0-16EA-3041-AD30-F0B032B9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C8575-891B-0141-ADAF-C8B4ABA92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D92D5-F415-7540-89CC-5FA4B1631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EA808-B445-AF4B-885D-64EA1AED8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50439-29FC-C441-A309-A22AFC09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43C19-63D2-2247-A577-5B91B710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1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78D6-DC20-F34D-A717-55777F6F1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10780D-409E-BE44-9C8F-6783AC475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BB179-4F0E-3C4C-9D5A-3CC2BF358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88368-D5AA-FE4E-B9E6-D05EBDC00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6811C-FD92-454B-BB0E-CA8EB9C2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A21AC-415D-6141-B10B-365BBAA0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6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7429E-2253-EC4F-BFAA-72E8B7D9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2AA33-24EC-2646-9FDB-BA2ECD8B1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A83A6-FE34-6C41-B54E-CAD074BE4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B1C13-59EB-A249-A072-8FE5042BBC72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3C7C5-11F8-2548-ABA9-237DC092A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6DD46-0553-EB4C-B4C8-3732FF63E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4A3D4-54D8-DA46-B559-48AADA3F3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3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emf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12ED6-DEAB-6144-9832-04935F4612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 Talk:</a:t>
            </a:r>
            <a:br>
              <a:rPr lang="en-US" dirty="0"/>
            </a:br>
            <a:r>
              <a:rPr lang="en-US" dirty="0"/>
              <a:t>Forecasting for dummies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512D38-1FF2-1B49-8EFD-5A805DFCE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starkey</a:t>
            </a:r>
            <a:endParaRPr lang="en-US" dirty="0"/>
          </a:p>
          <a:p>
            <a:r>
              <a:rPr lang="en-US" dirty="0"/>
              <a:t>Thursday 24</a:t>
            </a:r>
            <a:r>
              <a:rPr lang="en-US" baseline="30000" dirty="0"/>
              <a:t>th</a:t>
            </a:r>
            <a:r>
              <a:rPr lang="en-US" dirty="0"/>
              <a:t> January 2019</a:t>
            </a:r>
          </a:p>
        </p:txBody>
      </p:sp>
    </p:spTree>
    <p:extLst>
      <p:ext uri="{BB962C8B-B14F-4D97-AF65-F5344CB8AC3E}">
        <p14:creationId xmlns:p14="http://schemas.microsoft.com/office/powerpoint/2010/main" val="2939512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1FA80-3E0C-5547-BB22-F2D82958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3745"/>
            <a:ext cx="6441231" cy="4294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A7C756-8A8F-8F42-AA64-6EF118E1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Universal ingredients for forecasting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20C1-7DFF-1B47-B7DF-D594340E0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 component – mean, median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etc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Trend component – 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Seasonal component –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Noise</a:t>
            </a:r>
          </a:p>
          <a:p>
            <a:endParaRPr lang="en-US" b="1" dirty="0"/>
          </a:p>
          <a:p>
            <a:r>
              <a:rPr lang="en-US" b="1" dirty="0"/>
              <a:t>Other (lags, auto-correlation </a:t>
            </a:r>
            <a:r>
              <a:rPr lang="en-US" b="1" dirty="0" err="1"/>
              <a:t>etc</a:t>
            </a:r>
            <a:r>
              <a:rPr lang="en-US" b="1" dirty="0"/>
              <a:t>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827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FB4F-C404-0947-AEBA-67F3388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Holes</a:t>
            </a:r>
          </a:p>
        </p:txBody>
      </p:sp>
      <p:pic>
        <p:nvPicPr>
          <p:cNvPr id="4" name="Picture 8" descr="bh_structure">
            <a:extLst>
              <a:ext uri="{FF2B5EF4-FFF2-40B4-BE49-F238E27FC236}">
                <a16:creationId xmlns:a16="http://schemas.microsoft.com/office/drawing/2014/main" id="{1CCB957B-0426-9747-B38F-5D925844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7160"/>
            <a:ext cx="4793933" cy="36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30430D-1F8E-6A4E-9689-5673F21CAE03}"/>
              </a:ext>
            </a:extLst>
          </p:cNvPr>
          <p:cNvSpPr txBox="1"/>
          <p:nvPr/>
        </p:nvSpPr>
        <p:spPr>
          <a:xfrm>
            <a:off x="4920657" y="846385"/>
            <a:ext cx="7398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theoretically an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Anything whose mass is sufficiently condensed such that all of it is contained within its Schwarzschild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practice, they come in two sizes…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4F7B7-3E5E-9D43-B7B1-6B7BD617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347" y="3830643"/>
            <a:ext cx="4192344" cy="3137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7E733-8D56-E64A-B19D-D8D636169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441" y="3830643"/>
            <a:ext cx="3258272" cy="30724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0FEA47-276C-0A4A-8D16-730D72C0AC1E}"/>
              </a:ext>
            </a:extLst>
          </p:cNvPr>
          <p:cNvSpPr/>
          <p:nvPr/>
        </p:nvSpPr>
        <p:spPr>
          <a:xfrm>
            <a:off x="4894383" y="2744131"/>
            <a:ext cx="3258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b="1" dirty="0"/>
              <a:t>Stellar mass </a:t>
            </a:r>
          </a:p>
          <a:p>
            <a:pPr algn="ctr"/>
            <a:r>
              <a:rPr lang="en-US" dirty="0"/>
              <a:t>(~ 20 time the mass of the sun)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8DBF92-8B0E-7046-89B2-2B37F59DC40C}"/>
              </a:ext>
            </a:extLst>
          </p:cNvPr>
          <p:cNvSpPr/>
          <p:nvPr/>
        </p:nvSpPr>
        <p:spPr>
          <a:xfrm>
            <a:off x="8477726" y="3027357"/>
            <a:ext cx="4190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Supermassive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(1 million </a:t>
            </a:r>
            <a:r>
              <a:rPr lang="en-US" dirty="0">
                <a:sym typeface="Wingdings" pitchFamily="2" charset="2"/>
              </a:rPr>
              <a:t> 1 billion solar masses)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0"/>
            <a:ext cx="727280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26064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Time Variability in Active Galactic Nuclei: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What it tells 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4" y="1772816"/>
            <a:ext cx="58957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David Starkey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In collaboration with Keith Horne, </a:t>
            </a:r>
            <a:r>
              <a:rPr lang="en-US" sz="2400" dirty="0" err="1">
                <a:solidFill>
                  <a:srgbClr val="FFFFFF"/>
                </a:solidFill>
              </a:rPr>
              <a:t>Yue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Shen</a:t>
            </a:r>
            <a:r>
              <a:rPr lang="en-US" sz="2400" dirty="0">
                <a:solidFill>
                  <a:srgbClr val="FFFFFF"/>
                </a:solidFill>
              </a:rPr>
              <a:t>, J Li &amp; the </a:t>
            </a:r>
            <a:r>
              <a:rPr lang="en-US" sz="2400" dirty="0" err="1">
                <a:solidFill>
                  <a:srgbClr val="FFFFFF"/>
                </a:solidFill>
              </a:rPr>
              <a:t>sloan</a:t>
            </a:r>
            <a:r>
              <a:rPr lang="en-US" sz="2400" dirty="0">
                <a:solidFill>
                  <a:srgbClr val="FFFFFF"/>
                </a:solidFill>
              </a:rPr>
              <a:t> digital sky survey project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244" y="2996953"/>
            <a:ext cx="1426268" cy="1912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832" y="4815284"/>
            <a:ext cx="2156680" cy="1133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21445" b="19960"/>
          <a:stretch/>
        </p:blipFill>
        <p:spPr>
          <a:xfrm>
            <a:off x="5891212" y="5868282"/>
            <a:ext cx="4813300" cy="98971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9264352" y="2996952"/>
            <a:ext cx="0" cy="18002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264352" y="2996952"/>
            <a:ext cx="140364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79976" y="5832648"/>
            <a:ext cx="0" cy="10527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44272" y="4797152"/>
            <a:ext cx="0" cy="10527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4272" y="4797152"/>
            <a:ext cx="72008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879976" y="5849888"/>
            <a:ext cx="2664296" cy="2738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5879976" y="6830616"/>
            <a:ext cx="4788024" cy="2738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0668000" y="2996952"/>
            <a:ext cx="0" cy="396044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8-06-11 at 16.23.0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32" y="4797152"/>
            <a:ext cx="2120168" cy="1152952"/>
          </a:xfrm>
          <a:prstGeom prst="rect">
            <a:avLst/>
          </a:prstGeom>
        </p:spPr>
      </p:pic>
      <p:pic>
        <p:nvPicPr>
          <p:cNvPr id="17" name="Picture 16" descr="Screen Shot 2017-11-30 at 21.52.2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5340276"/>
            <a:ext cx="2273892" cy="1434037"/>
          </a:xfrm>
          <a:prstGeom prst="rect">
            <a:avLst/>
          </a:prstGeom>
        </p:spPr>
      </p:pic>
      <p:pic>
        <p:nvPicPr>
          <p:cNvPr id="4" name="Picture 3" descr="IMG_1469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96" y="2150116"/>
            <a:ext cx="4441668" cy="33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67609" y="2132855"/>
            <a:ext cx="6643371" cy="4556628"/>
            <a:chOff x="-3060848" y="4581128"/>
            <a:chExt cx="2423505" cy="1728192"/>
          </a:xfrm>
        </p:grpSpPr>
        <p:grpSp>
          <p:nvGrpSpPr>
            <p:cNvPr id="9" name="Group 8"/>
            <p:cNvGrpSpPr/>
            <p:nvPr/>
          </p:nvGrpSpPr>
          <p:grpSpPr>
            <a:xfrm>
              <a:off x="-3060848" y="4581128"/>
              <a:ext cx="2423505" cy="1728192"/>
              <a:chOff x="2198674" y="6489340"/>
              <a:chExt cx="4855998" cy="3672408"/>
            </a:xfrm>
          </p:grpSpPr>
          <p:pic>
            <p:nvPicPr>
              <p:cNvPr id="4" name="Picture 3" descr="5548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674" y="6489340"/>
                <a:ext cx="4688181" cy="3672408"/>
              </a:xfrm>
              <a:prstGeom prst="rect">
                <a:avLst/>
              </a:prstGeom>
              <a:ln w="63500">
                <a:solidFill>
                  <a:schemeClr val="bg1"/>
                </a:solidFill>
              </a:ln>
            </p:spPr>
          </p:pic>
          <p:cxnSp>
            <p:nvCxnSpPr>
              <p:cNvPr id="6" name="Straight Arrow Connector 5"/>
              <p:cNvCxnSpPr/>
              <p:nvPr/>
            </p:nvCxnSpPr>
            <p:spPr>
              <a:xfrm>
                <a:off x="2461847" y="6895583"/>
                <a:ext cx="3960440" cy="0"/>
              </a:xfrm>
              <a:prstGeom prst="straightConnector1">
                <a:avLst/>
              </a:prstGeom>
              <a:ln w="635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356578" y="6779515"/>
                <a:ext cx="4698094" cy="620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rgbClr val="FFFFFF"/>
                    </a:solidFill>
                  </a:rPr>
                  <a:t>5x10</a:t>
                </a:r>
                <a:r>
                  <a:rPr lang="en-US" sz="4400" b="1" baseline="30000" dirty="0">
                    <a:solidFill>
                      <a:srgbClr val="FFFFFF"/>
                    </a:solidFill>
                  </a:rPr>
                  <a:t>7</a:t>
                </a:r>
                <a:r>
                  <a:rPr lang="en-US" sz="4400" b="1" dirty="0">
                    <a:solidFill>
                      <a:srgbClr val="FFFFFF"/>
                    </a:solidFill>
                  </a:rPr>
                  <a:t> light days (</a:t>
                </a:r>
                <a:r>
                  <a:rPr lang="en-US" sz="4400" b="1" dirty="0" err="1">
                    <a:solidFill>
                      <a:srgbClr val="FFFFFF"/>
                    </a:solidFill>
                  </a:rPr>
                  <a:t>ld</a:t>
                </a:r>
                <a:r>
                  <a:rPr lang="en-US" sz="4400" b="1" dirty="0">
                    <a:solidFill>
                      <a:srgbClr val="FFFFFF"/>
                    </a:solidFill>
                  </a:rPr>
                  <a:t>)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-2010106" y="6165136"/>
              <a:ext cx="774937" cy="14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[SDSS</a:t>
              </a:r>
              <a:r>
                <a:rPr lang="en-US" dirty="0">
                  <a:solidFill>
                    <a:srgbClr val="FFFFFF"/>
                  </a:solidFill>
                </a:rPr>
                <a:t>] 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67608" y="2132857"/>
            <a:ext cx="7241714" cy="4475421"/>
            <a:chOff x="9468544" y="1894584"/>
            <a:chExt cx="2668000" cy="1564052"/>
          </a:xfrm>
        </p:grpSpPr>
        <p:grpSp>
          <p:nvGrpSpPr>
            <p:cNvPr id="22" name="Group 21"/>
            <p:cNvGrpSpPr/>
            <p:nvPr/>
          </p:nvGrpSpPr>
          <p:grpSpPr>
            <a:xfrm>
              <a:off x="9468544" y="1894584"/>
              <a:ext cx="2668000" cy="1560804"/>
              <a:chOff x="5364088" y="1268760"/>
              <a:chExt cx="3354057" cy="2258636"/>
            </a:xfrm>
          </p:grpSpPr>
          <p:pic>
            <p:nvPicPr>
              <p:cNvPr id="8" name="Picture 7" descr="5548_zoome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088" y="1268760"/>
                <a:ext cx="2952328" cy="2258636"/>
              </a:xfrm>
              <a:prstGeom prst="rect">
                <a:avLst/>
              </a:prstGeom>
              <a:ln w="63500">
                <a:solidFill>
                  <a:schemeClr val="bg1"/>
                </a:solidFill>
              </a:ln>
            </p:spPr>
          </p:pic>
          <p:cxnSp>
            <p:nvCxnSpPr>
              <p:cNvPr id="17" name="Straight Arrow Connector 16"/>
              <p:cNvCxnSpPr/>
              <p:nvPr/>
            </p:nvCxnSpPr>
            <p:spPr>
              <a:xfrm>
                <a:off x="5364088" y="1488083"/>
                <a:ext cx="2880320" cy="0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197865" y="1414425"/>
                <a:ext cx="2520280" cy="389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</a:rPr>
                  <a:t>1.25x10</a:t>
                </a:r>
                <a:r>
                  <a:rPr lang="en-US" sz="4400" b="1" baseline="30000" dirty="0">
                    <a:solidFill>
                      <a:schemeClr val="bg1"/>
                    </a:solidFill>
                  </a:rPr>
                  <a:t>7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ld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10609302" y="3329563"/>
              <a:ext cx="308991" cy="1290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[SDSS</a:t>
              </a:r>
              <a:r>
                <a:rPr lang="en-US" dirty="0">
                  <a:solidFill>
                    <a:srgbClr val="FFFFFF"/>
                  </a:solidFill>
                </a:rPr>
                <a:t>] 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74193" y="33593"/>
            <a:ext cx="91267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Active Galaxies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7528" y="692697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Emit radiation from a source other than the stars and gas in the galaxy.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The nuclei (AGN) contain a black hole (10</a:t>
            </a:r>
            <a:r>
              <a:rPr lang="en-US" baseline="30000" dirty="0">
                <a:solidFill>
                  <a:srgbClr val="000000"/>
                </a:solidFill>
              </a:rPr>
              <a:t>7</a:t>
            </a:r>
            <a:r>
              <a:rPr lang="en-US" dirty="0">
                <a:solidFill>
                  <a:srgbClr val="000000"/>
                </a:solidFill>
              </a:rPr>
              <a:t> -10</a:t>
            </a:r>
            <a:r>
              <a:rPr lang="en-US" baseline="30000" dirty="0">
                <a:solidFill>
                  <a:srgbClr val="000000"/>
                </a:solidFill>
              </a:rPr>
              <a:t>9</a:t>
            </a:r>
            <a:r>
              <a:rPr lang="en-US" dirty="0">
                <a:solidFill>
                  <a:srgbClr val="000000"/>
                </a:solidFill>
              </a:rPr>
              <a:t> M</a:t>
            </a:r>
            <a:r>
              <a:rPr lang="en-US" baseline="-25000" dirty="0">
                <a:solidFill>
                  <a:srgbClr val="000000"/>
                </a:solidFill>
              </a:rPr>
              <a:t>o</a:t>
            </a:r>
            <a:r>
              <a:rPr lang="en-US" dirty="0">
                <a:solidFill>
                  <a:srgbClr val="000000"/>
                </a:solidFill>
              </a:rPr>
              <a:t>), accretion disc, and gas orbiting at 10’s to 1000’s of light days (</a:t>
            </a:r>
            <a:r>
              <a:rPr lang="en-US" dirty="0" err="1">
                <a:solidFill>
                  <a:srgbClr val="000000"/>
                </a:solidFill>
              </a:rPr>
              <a:t>ld</a:t>
            </a:r>
            <a:r>
              <a:rPr lang="en-US" dirty="0">
                <a:solidFill>
                  <a:srgbClr val="000000"/>
                </a:solidFill>
              </a:rPr>
              <a:t>) surrounded by a dusty torus. – 1ld = 2.6 x 10</a:t>
            </a:r>
            <a:r>
              <a:rPr lang="en-US" baseline="30000" dirty="0">
                <a:solidFill>
                  <a:srgbClr val="000000"/>
                </a:solidFill>
              </a:rPr>
              <a:t>13</a:t>
            </a:r>
            <a:r>
              <a:rPr lang="en-US" dirty="0">
                <a:solidFill>
                  <a:srgbClr val="000000"/>
                </a:solidFill>
              </a:rPr>
              <a:t>m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503712" y="2132856"/>
            <a:ext cx="5040560" cy="3717032"/>
            <a:chOff x="9363839" y="5073294"/>
            <a:chExt cx="2880520" cy="2619110"/>
          </a:xfrm>
        </p:grpSpPr>
        <p:grpSp>
          <p:nvGrpSpPr>
            <p:cNvPr id="13" name="Group 12"/>
            <p:cNvGrpSpPr/>
            <p:nvPr/>
          </p:nvGrpSpPr>
          <p:grpSpPr>
            <a:xfrm>
              <a:off x="9363839" y="5073294"/>
              <a:ext cx="2880520" cy="2619110"/>
              <a:chOff x="9363839" y="4227000"/>
              <a:chExt cx="2880520" cy="2619110"/>
            </a:xfrm>
          </p:grpSpPr>
          <p:pic>
            <p:nvPicPr>
              <p:cNvPr id="43" name="Picture 42" descr="urryandpadovaniang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3839" y="4227000"/>
                <a:ext cx="2880520" cy="2619110"/>
              </a:xfrm>
              <a:prstGeom prst="rect">
                <a:avLst/>
              </a:prstGeom>
            </p:spPr>
          </p:pic>
          <p:sp>
            <p:nvSpPr>
              <p:cNvPr id="63" name="TextBox 62"/>
              <p:cNvSpPr txBox="1"/>
              <p:nvPr/>
            </p:nvSpPr>
            <p:spPr>
              <a:xfrm>
                <a:off x="9416211" y="6474044"/>
                <a:ext cx="2808312" cy="260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[</a:t>
                </a:r>
                <a:r>
                  <a:rPr lang="en-US" dirty="0" err="1">
                    <a:solidFill>
                      <a:schemeClr val="bg1"/>
                    </a:solidFill>
                  </a:rPr>
                  <a:t>Urry</a:t>
                </a:r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:r>
                  <a:rPr lang="en-US" dirty="0" err="1">
                    <a:solidFill>
                      <a:schemeClr val="bg1"/>
                    </a:solidFill>
                  </a:rPr>
                  <a:t>Padovani</a:t>
                </a:r>
                <a:r>
                  <a:rPr lang="en-US" dirty="0">
                    <a:solidFill>
                      <a:schemeClr val="bg1"/>
                    </a:solidFill>
                  </a:rPr>
                  <a:t> 1995</a:t>
                </a:r>
                <a:r>
                  <a:rPr lang="en-US" dirty="0">
                    <a:solidFill>
                      <a:srgbClr val="FFFFFF"/>
                    </a:solidFill>
                  </a:rPr>
                  <a:t>]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832761" y="5174771"/>
              <a:ext cx="2088232" cy="325301"/>
              <a:chOff x="9799803" y="4310675"/>
              <a:chExt cx="2088232" cy="325301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9799803" y="4620222"/>
                <a:ext cx="2088232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0030436" y="4310675"/>
                <a:ext cx="1339777" cy="325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~1000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ld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2" name="Donut 31"/>
          <p:cNvSpPr/>
          <p:nvPr/>
        </p:nvSpPr>
        <p:spPr>
          <a:xfrm>
            <a:off x="5807968" y="3756108"/>
            <a:ext cx="504056" cy="288032"/>
          </a:xfrm>
          <a:prstGeom prst="donut">
            <a:avLst>
              <a:gd name="adj" fmla="val 113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onut 39"/>
          <p:cNvSpPr/>
          <p:nvPr/>
        </p:nvSpPr>
        <p:spPr>
          <a:xfrm>
            <a:off x="5951984" y="3356992"/>
            <a:ext cx="504056" cy="504056"/>
          </a:xfrm>
          <a:prstGeom prst="donut">
            <a:avLst>
              <a:gd name="adj" fmla="val 13637"/>
            </a:avLst>
          </a:prstGeom>
          <a:solidFill>
            <a:srgbClr val="00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47E-6 -3.22521E-6 L -0.33177 -0.196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9" y="-9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5 0.00996 L -0.37641 0.072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4" y="31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CDC5-E908-3446-92FA-D44FAC06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Inner-most light day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(about the size of the solar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D251-2992-1145-89BA-F204C9E35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xray_flare_cut">
            <a:hlinkClick r:id="" action="ppaction://media"/>
            <a:extLst>
              <a:ext uri="{FF2B5EF4-FFF2-40B4-BE49-F238E27FC236}">
                <a16:creationId xmlns:a16="http://schemas.microsoft.com/office/drawing/2014/main" id="{EE25D64C-8216-2D49-85DC-F3BCC1F4F9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5765" y="1825625"/>
            <a:ext cx="8413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0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032104" y="1052736"/>
            <a:ext cx="3779912" cy="2736304"/>
            <a:chOff x="3635896" y="404664"/>
            <a:chExt cx="3944624" cy="3816424"/>
          </a:xfrm>
        </p:grpSpPr>
        <p:pic>
          <p:nvPicPr>
            <p:cNvPr id="5" name="Picture 4" descr="m87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404664"/>
              <a:ext cx="3944624" cy="38164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35896" y="548680"/>
              <a:ext cx="1368152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832304" y="3068960"/>
            <a:ext cx="165618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Radio – VLA</a:t>
            </a:r>
          </a:p>
          <a:p>
            <a:r>
              <a:rPr lang="en-US" dirty="0">
                <a:solidFill>
                  <a:srgbClr val="9BBB59"/>
                </a:solidFill>
              </a:rPr>
              <a:t>Visible – HST</a:t>
            </a:r>
          </a:p>
          <a:p>
            <a:r>
              <a:rPr lang="en-US" dirty="0">
                <a:solidFill>
                  <a:srgbClr val="3366FF"/>
                </a:solidFill>
              </a:rPr>
              <a:t>X-ray - Chandra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727848" y="5805264"/>
          <a:ext cx="1224136" cy="55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5" imgW="711200" imgH="393700" progId="Equation.3">
                  <p:embed/>
                </p:oleObj>
              </mc:Choice>
              <mc:Fallback>
                <p:oleObj name="Equation" r:id="rId5" imgW="711200" imgH="3937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7848" y="5805264"/>
                        <a:ext cx="1224136" cy="5580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647728" y="5229200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000" b="1" dirty="0">
                <a:solidFill>
                  <a:srgbClr val="FFFFFF"/>
                </a:solidFill>
              </a:rPr>
              <a:t>Telescope Diameter</a:t>
            </a:r>
            <a:r>
              <a:rPr lang="en-GB" sz="2000" dirty="0">
                <a:solidFill>
                  <a:srgbClr val="FFFFFF"/>
                </a:solidFill>
              </a:rPr>
              <a:t>…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28696" y="1159585"/>
            <a:ext cx="543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bg1"/>
                </a:solidFill>
              </a:rPr>
              <a:t>For a 10</a:t>
            </a:r>
            <a:r>
              <a:rPr lang="en-GB" baseline="30000" dirty="0">
                <a:solidFill>
                  <a:schemeClr val="bg1"/>
                </a:solidFill>
              </a:rPr>
              <a:t>8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</a:t>
            </a:r>
            <a:r>
              <a:rPr lang="en-GB" baseline="-25000" dirty="0" err="1">
                <a:solidFill>
                  <a:schemeClr val="bg1"/>
                </a:solidFill>
              </a:rPr>
              <a:t>sun</a:t>
            </a:r>
            <a:r>
              <a:rPr lang="en-GB" dirty="0">
                <a:solidFill>
                  <a:schemeClr val="bg1"/>
                </a:solidFill>
              </a:rPr>
              <a:t> black hole, most accretion disc emission emitted within ~10 light days (LD).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1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2800" b="1" dirty="0">
                <a:solidFill>
                  <a:srgbClr val="FFFFFF"/>
                </a:solidFill>
              </a:rPr>
              <a:t>What Size Telescope is Needed to Resolve the Accretion Disk?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43672" y="2204864"/>
            <a:ext cx="4464496" cy="720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143672" y="2924944"/>
            <a:ext cx="44644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7782220">
            <a:off x="2603928" y="2894482"/>
            <a:ext cx="1016496" cy="711696"/>
            <a:chOff x="6507832" y="3789040"/>
            <a:chExt cx="1016496" cy="711696"/>
          </a:xfrm>
        </p:grpSpPr>
        <p:sp>
          <p:nvSpPr>
            <p:cNvPr id="24" name="Oval 23"/>
            <p:cNvSpPr/>
            <p:nvPr/>
          </p:nvSpPr>
          <p:spPr>
            <a:xfrm>
              <a:off x="7020272" y="3789040"/>
              <a:ext cx="360040" cy="2880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6732240" y="4005064"/>
              <a:ext cx="36004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516216" y="4077072"/>
              <a:ext cx="216024" cy="7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507832" y="4149080"/>
              <a:ext cx="224408" cy="35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876256" y="4077072"/>
              <a:ext cx="648072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295800" y="262762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FFFFFF"/>
                </a:solidFill>
              </a:rPr>
              <a:t>θ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75920" y="285293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baseline="-25000" dirty="0">
                <a:solidFill>
                  <a:srgbClr val="FFFFFF"/>
                </a:solidFill>
              </a:rPr>
              <a:t>M87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7608168" y="2204864"/>
            <a:ext cx="0" cy="720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80176" y="234888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24000" y="458112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FFFFFF"/>
                </a:solidFill>
              </a:rPr>
              <a:t>Θ</a:t>
            </a:r>
            <a:r>
              <a:rPr lang="en-US" i="1" dirty="0">
                <a:solidFill>
                  <a:srgbClr val="FFFFFF"/>
                </a:solidFill>
              </a:rPr>
              <a:t>= </a:t>
            </a:r>
            <a:r>
              <a:rPr lang="en-GB" dirty="0">
                <a:solidFill>
                  <a:srgbClr val="FFFFFF"/>
                </a:solidFill>
              </a:rPr>
              <a:t>1.2 </a:t>
            </a:r>
            <a:r>
              <a:rPr lang="en-GB" dirty="0" err="1">
                <a:solidFill>
                  <a:srgbClr val="FFFFFF"/>
                </a:solidFill>
              </a:rPr>
              <a:t>nano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arcseconds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27448" y="4005064"/>
            <a:ext cx="774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GB" sz="2000" dirty="0">
                <a:solidFill>
                  <a:srgbClr val="FFFFFF"/>
                </a:solidFill>
              </a:rPr>
              <a:t>For M87 (nearby AGN), d</a:t>
            </a:r>
            <a:r>
              <a:rPr lang="en-GB" sz="2000" baseline="-25000" dirty="0">
                <a:solidFill>
                  <a:srgbClr val="FFFFFF"/>
                </a:solidFill>
              </a:rPr>
              <a:t>M87</a:t>
            </a:r>
            <a:r>
              <a:rPr lang="en-GB" sz="2000" dirty="0">
                <a:solidFill>
                  <a:srgbClr val="FFFFFF"/>
                </a:solidFill>
              </a:rPr>
              <a:t>=5.2 x 10</a:t>
            </a:r>
            <a:r>
              <a:rPr lang="en-GB" sz="2000" baseline="30000" dirty="0">
                <a:solidFill>
                  <a:srgbClr val="FFFFFF"/>
                </a:solidFill>
              </a:rPr>
              <a:t>7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Lyr</a:t>
            </a:r>
            <a:r>
              <a:rPr lang="en-GB" sz="2000" dirty="0">
                <a:solidFill>
                  <a:srgbClr val="FFFFFF"/>
                </a:solidFill>
              </a:rPr>
              <a:t> (~1.7 x 10</a:t>
            </a:r>
            <a:r>
              <a:rPr lang="en-GB" sz="2000" baseline="30000" dirty="0">
                <a:solidFill>
                  <a:srgbClr val="FFFFFF"/>
                </a:solidFill>
              </a:rPr>
              <a:t>15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ld</a:t>
            </a:r>
            <a:r>
              <a:rPr lang="en-GB" sz="2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6384032" y="5949280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~ 30,000 km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ar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3573016"/>
            <a:ext cx="1628800" cy="1628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27848" y="3789040"/>
            <a:ext cx="360040" cy="2880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439816" y="4005064"/>
            <a:ext cx="360040" cy="1440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23792" y="4077072"/>
            <a:ext cx="216024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215408" y="4149080"/>
            <a:ext cx="224408" cy="351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83832" y="4077072"/>
            <a:ext cx="648072" cy="1440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231904" y="4149080"/>
            <a:ext cx="720080" cy="72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231904" y="3501008"/>
            <a:ext cx="504056" cy="576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 rot="12065703">
            <a:off x="5735702" y="1088896"/>
            <a:ext cx="3312368" cy="3816424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807968" y="3645024"/>
            <a:ext cx="360040" cy="14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m8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6" b="17763"/>
          <a:stretch/>
        </p:blipFill>
        <p:spPr>
          <a:xfrm>
            <a:off x="8184232" y="2420889"/>
            <a:ext cx="1872208" cy="12543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51584" y="836713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Resolution Problem</a:t>
            </a:r>
          </a:p>
        </p:txBody>
      </p:sp>
    </p:spTree>
    <p:extLst>
      <p:ext uri="{BB962C8B-B14F-4D97-AF65-F5344CB8AC3E}">
        <p14:creationId xmlns:p14="http://schemas.microsoft.com/office/powerpoint/2010/main" val="350402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116632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Accretion disc temperature stratification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1" y="3929734"/>
            <a:ext cx="3795825" cy="23828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2" name="xray_flare_cut">
            <a:hlinkClick r:id="" action="ppaction://media"/>
            <a:extLst>
              <a:ext uri="{FF2B5EF4-FFF2-40B4-BE49-F238E27FC236}">
                <a16:creationId xmlns:a16="http://schemas.microsoft.com/office/drawing/2014/main" id="{A86FC9EE-18CF-E548-BEBE-0151EAB65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631" y="693126"/>
            <a:ext cx="3795825" cy="273587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4897390-5E97-7F42-B034-2C653357F92D}"/>
              </a:ext>
            </a:extLst>
          </p:cNvPr>
          <p:cNvSpPr/>
          <p:nvPr/>
        </p:nvSpPr>
        <p:spPr>
          <a:xfrm>
            <a:off x="3889456" y="1691731"/>
            <a:ext cx="7536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Variations appear closer to the black hole and propagate out at light 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6D3D2-4807-7546-BC42-1C80E4BD63D3}"/>
              </a:ext>
            </a:extLst>
          </p:cNvPr>
          <p:cNvSpPr txBox="1"/>
          <p:nvPr/>
        </p:nvSpPr>
        <p:spPr>
          <a:xfrm>
            <a:off x="1471424" y="6358267"/>
            <a:ext cx="3161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  Hot</a:t>
            </a:r>
            <a:r>
              <a:rPr lang="en-US" sz="2800" b="1" dirty="0"/>
              <a:t>   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	 </a:t>
            </a:r>
            <a:r>
              <a:rPr lang="en-US" sz="2800" b="1" dirty="0">
                <a:solidFill>
                  <a:srgbClr val="FF0000"/>
                </a:solidFill>
              </a:rPr>
              <a:t>Cold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1521E5-2822-5C46-8C13-3E7B23BCB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169" y="2901935"/>
            <a:ext cx="4772734" cy="36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3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1-30 at 22.44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42" y="2237290"/>
            <a:ext cx="7165559" cy="4620710"/>
          </a:xfrm>
          <a:prstGeom prst="rect">
            <a:avLst/>
          </a:prstGeom>
        </p:spPr>
      </p:pic>
      <p:pic>
        <p:nvPicPr>
          <p:cNvPr id="5" name="Picture 4" descr="Screen Shot 2017-11-30 at 22.44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617500"/>
            <a:ext cx="2203127" cy="524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1408" y="161246"/>
            <a:ext cx="7196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AGN Continuum Lags in NGC 5548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9518" y="826386"/>
            <a:ext cx="765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Time lags are measurable. What do they mean for the accretion disc.</a:t>
            </a:r>
          </a:p>
        </p:txBody>
      </p:sp>
    </p:spTree>
    <p:extLst>
      <p:ext uri="{BB962C8B-B14F-4D97-AF65-F5344CB8AC3E}">
        <p14:creationId xmlns:p14="http://schemas.microsoft.com/office/powerpoint/2010/main" val="221668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-315416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/>
              <a:t>Origins of Variability: A First Order Approach?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3181254" y="3503761"/>
            <a:ext cx="4608512" cy="1008112"/>
            <a:chOff x="899592" y="2708920"/>
            <a:chExt cx="4248472" cy="1008112"/>
          </a:xfrm>
        </p:grpSpPr>
        <p:grpSp>
          <p:nvGrpSpPr>
            <p:cNvPr id="24" name="Group 23"/>
            <p:cNvGrpSpPr/>
            <p:nvPr/>
          </p:nvGrpSpPr>
          <p:grpSpPr>
            <a:xfrm>
              <a:off x="899592" y="2708920"/>
              <a:ext cx="4248472" cy="792088"/>
              <a:chOff x="899592" y="2420888"/>
              <a:chExt cx="4248472" cy="79208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99592" y="2420888"/>
                <a:ext cx="4059758" cy="792088"/>
                <a:chOff x="467544" y="1556792"/>
                <a:chExt cx="4059758" cy="792088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539552" y="1628800"/>
                  <a:ext cx="3987750" cy="688966"/>
                </a:xfrm>
                <a:custGeom>
                  <a:avLst/>
                  <a:gdLst>
                    <a:gd name="connsiteX0" fmla="*/ 0 w 3987750"/>
                    <a:gd name="connsiteY0" fmla="*/ 194053 h 688966"/>
                    <a:gd name="connsiteX1" fmla="*/ 317516 w 3987750"/>
                    <a:gd name="connsiteY1" fmla="*/ 211694 h 688966"/>
                    <a:gd name="connsiteX2" fmla="*/ 405714 w 3987750"/>
                    <a:gd name="connsiteY2" fmla="*/ 299900 h 688966"/>
                    <a:gd name="connsiteX3" fmla="*/ 440994 w 3987750"/>
                    <a:gd name="connsiteY3" fmla="*/ 335182 h 688966"/>
                    <a:gd name="connsiteX4" fmla="*/ 511553 w 3987750"/>
                    <a:gd name="connsiteY4" fmla="*/ 423388 h 688966"/>
                    <a:gd name="connsiteX5" fmla="*/ 582112 w 3987750"/>
                    <a:gd name="connsiteY5" fmla="*/ 458670 h 688966"/>
                    <a:gd name="connsiteX6" fmla="*/ 723230 w 3987750"/>
                    <a:gd name="connsiteY6" fmla="*/ 564517 h 688966"/>
                    <a:gd name="connsiteX7" fmla="*/ 829068 w 3987750"/>
                    <a:gd name="connsiteY7" fmla="*/ 599799 h 688966"/>
                    <a:gd name="connsiteX8" fmla="*/ 881987 w 3987750"/>
                    <a:gd name="connsiteY8" fmla="*/ 635082 h 688966"/>
                    <a:gd name="connsiteX9" fmla="*/ 1146583 w 3987750"/>
                    <a:gd name="connsiteY9" fmla="*/ 599799 h 688966"/>
                    <a:gd name="connsiteX10" fmla="*/ 1234782 w 3987750"/>
                    <a:gd name="connsiteY10" fmla="*/ 493953 h 688966"/>
                    <a:gd name="connsiteX11" fmla="*/ 1287701 w 3987750"/>
                    <a:gd name="connsiteY11" fmla="*/ 458670 h 688966"/>
                    <a:gd name="connsiteX12" fmla="*/ 1446459 w 3987750"/>
                    <a:gd name="connsiteY12" fmla="*/ 493953 h 688966"/>
                    <a:gd name="connsiteX13" fmla="*/ 1552297 w 3987750"/>
                    <a:gd name="connsiteY13" fmla="*/ 635082 h 688966"/>
                    <a:gd name="connsiteX14" fmla="*/ 1587577 w 3987750"/>
                    <a:gd name="connsiteY14" fmla="*/ 670364 h 688966"/>
                    <a:gd name="connsiteX15" fmla="*/ 1640496 w 3987750"/>
                    <a:gd name="connsiteY15" fmla="*/ 688005 h 688966"/>
                    <a:gd name="connsiteX16" fmla="*/ 1922732 w 3987750"/>
                    <a:gd name="connsiteY16" fmla="*/ 635082 h 688966"/>
                    <a:gd name="connsiteX17" fmla="*/ 1993291 w 3987750"/>
                    <a:gd name="connsiteY17" fmla="*/ 458670 h 688966"/>
                    <a:gd name="connsiteX18" fmla="*/ 2028570 w 3987750"/>
                    <a:gd name="connsiteY18" fmla="*/ 405747 h 688966"/>
                    <a:gd name="connsiteX19" fmla="*/ 2046210 w 3987750"/>
                    <a:gd name="connsiteY19" fmla="*/ 352823 h 688966"/>
                    <a:gd name="connsiteX20" fmla="*/ 2099129 w 3987750"/>
                    <a:gd name="connsiteY20" fmla="*/ 335182 h 688966"/>
                    <a:gd name="connsiteX21" fmla="*/ 2152049 w 3987750"/>
                    <a:gd name="connsiteY21" fmla="*/ 282259 h 688966"/>
                    <a:gd name="connsiteX22" fmla="*/ 2257887 w 3987750"/>
                    <a:gd name="connsiteY22" fmla="*/ 246976 h 688966"/>
                    <a:gd name="connsiteX23" fmla="*/ 2275527 w 3987750"/>
                    <a:gd name="connsiteY23" fmla="*/ 194053 h 688966"/>
                    <a:gd name="connsiteX24" fmla="*/ 2434284 w 3987750"/>
                    <a:gd name="connsiteY24" fmla="*/ 194053 h 688966"/>
                    <a:gd name="connsiteX25" fmla="*/ 2522483 w 3987750"/>
                    <a:gd name="connsiteY25" fmla="*/ 264617 h 688966"/>
                    <a:gd name="connsiteX26" fmla="*/ 2645961 w 3987750"/>
                    <a:gd name="connsiteY26" fmla="*/ 299900 h 688966"/>
                    <a:gd name="connsiteX27" fmla="*/ 2681241 w 3987750"/>
                    <a:gd name="connsiteY27" fmla="*/ 335182 h 688966"/>
                    <a:gd name="connsiteX28" fmla="*/ 2716520 w 3987750"/>
                    <a:gd name="connsiteY28" fmla="*/ 388106 h 688966"/>
                    <a:gd name="connsiteX29" fmla="*/ 2769440 w 3987750"/>
                    <a:gd name="connsiteY29" fmla="*/ 405747 h 688966"/>
                    <a:gd name="connsiteX30" fmla="*/ 2839998 w 3987750"/>
                    <a:gd name="connsiteY30" fmla="*/ 388106 h 688966"/>
                    <a:gd name="connsiteX31" fmla="*/ 2928197 w 3987750"/>
                    <a:gd name="connsiteY31" fmla="*/ 370464 h 688966"/>
                    <a:gd name="connsiteX32" fmla="*/ 2981116 w 3987750"/>
                    <a:gd name="connsiteY32" fmla="*/ 352823 h 688966"/>
                    <a:gd name="connsiteX33" fmla="*/ 3051675 w 3987750"/>
                    <a:gd name="connsiteY33" fmla="*/ 229335 h 688966"/>
                    <a:gd name="connsiteX34" fmla="*/ 3086955 w 3987750"/>
                    <a:gd name="connsiteY34" fmla="*/ 123488 h 688966"/>
                    <a:gd name="connsiteX35" fmla="*/ 3192793 w 3987750"/>
                    <a:gd name="connsiteY35" fmla="*/ 35282 h 688966"/>
                    <a:gd name="connsiteX36" fmla="*/ 3263352 w 3987750"/>
                    <a:gd name="connsiteY36" fmla="*/ 17641 h 688966"/>
                    <a:gd name="connsiteX37" fmla="*/ 3316271 w 3987750"/>
                    <a:gd name="connsiteY37" fmla="*/ 0 h 688966"/>
                    <a:gd name="connsiteX38" fmla="*/ 3439750 w 3987750"/>
                    <a:gd name="connsiteY38" fmla="*/ 17641 h 688966"/>
                    <a:gd name="connsiteX39" fmla="*/ 3580868 w 3987750"/>
                    <a:gd name="connsiteY39" fmla="*/ 229335 h 688966"/>
                    <a:gd name="connsiteX40" fmla="*/ 3616147 w 3987750"/>
                    <a:gd name="connsiteY40" fmla="*/ 282259 h 688966"/>
                    <a:gd name="connsiteX41" fmla="*/ 3669066 w 3987750"/>
                    <a:gd name="connsiteY41" fmla="*/ 317541 h 688966"/>
                    <a:gd name="connsiteX42" fmla="*/ 3810184 w 3987750"/>
                    <a:gd name="connsiteY42" fmla="*/ 423388 h 688966"/>
                    <a:gd name="connsiteX43" fmla="*/ 3916023 w 3987750"/>
                    <a:gd name="connsiteY43" fmla="*/ 458670 h 688966"/>
                    <a:gd name="connsiteX44" fmla="*/ 3986582 w 3987750"/>
                    <a:gd name="connsiteY44" fmla="*/ 546876 h 688966"/>
                    <a:gd name="connsiteX45" fmla="*/ 3986582 w 3987750"/>
                    <a:gd name="connsiteY45" fmla="*/ 564517 h 68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87750" h="688966">
                      <a:moveTo>
                        <a:pt x="0" y="194053"/>
                      </a:moveTo>
                      <a:cubicBezTo>
                        <a:pt x="105839" y="199933"/>
                        <a:pt x="211992" y="201643"/>
                        <a:pt x="317516" y="211694"/>
                      </a:cubicBezTo>
                      <a:cubicBezTo>
                        <a:pt x="393157" y="218898"/>
                        <a:pt x="365268" y="239226"/>
                        <a:pt x="405714" y="299900"/>
                      </a:cubicBezTo>
                      <a:cubicBezTo>
                        <a:pt x="414939" y="313739"/>
                        <a:pt x="430605" y="322194"/>
                        <a:pt x="440994" y="335182"/>
                      </a:cubicBezTo>
                      <a:cubicBezTo>
                        <a:pt x="467956" y="368887"/>
                        <a:pt x="475043" y="399046"/>
                        <a:pt x="511553" y="423388"/>
                      </a:cubicBezTo>
                      <a:cubicBezTo>
                        <a:pt x="533432" y="437975"/>
                        <a:pt x="558592" y="446909"/>
                        <a:pt x="582112" y="458670"/>
                      </a:cubicBezTo>
                      <a:cubicBezTo>
                        <a:pt x="623903" y="500465"/>
                        <a:pt x="663387" y="544568"/>
                        <a:pt x="723230" y="564517"/>
                      </a:cubicBezTo>
                      <a:lnTo>
                        <a:pt x="829068" y="599799"/>
                      </a:lnTo>
                      <a:cubicBezTo>
                        <a:pt x="846708" y="611560"/>
                        <a:pt x="860786" y="635082"/>
                        <a:pt x="881987" y="635082"/>
                      </a:cubicBezTo>
                      <a:cubicBezTo>
                        <a:pt x="970966" y="635082"/>
                        <a:pt x="1060850" y="623616"/>
                        <a:pt x="1146583" y="599799"/>
                      </a:cubicBezTo>
                      <a:cubicBezTo>
                        <a:pt x="1186597" y="588683"/>
                        <a:pt x="1209373" y="519364"/>
                        <a:pt x="1234782" y="493953"/>
                      </a:cubicBezTo>
                      <a:cubicBezTo>
                        <a:pt x="1249773" y="478961"/>
                        <a:pt x="1270061" y="470431"/>
                        <a:pt x="1287701" y="458670"/>
                      </a:cubicBezTo>
                      <a:cubicBezTo>
                        <a:pt x="1309083" y="462234"/>
                        <a:pt x="1413052" y="473907"/>
                        <a:pt x="1446459" y="493953"/>
                      </a:cubicBezTo>
                      <a:cubicBezTo>
                        <a:pt x="1485582" y="517429"/>
                        <a:pt x="1539158" y="621943"/>
                        <a:pt x="1552297" y="635082"/>
                      </a:cubicBezTo>
                      <a:cubicBezTo>
                        <a:pt x="1564057" y="646843"/>
                        <a:pt x="1573316" y="661807"/>
                        <a:pt x="1587577" y="670364"/>
                      </a:cubicBezTo>
                      <a:cubicBezTo>
                        <a:pt x="1603521" y="679931"/>
                        <a:pt x="1622856" y="682125"/>
                        <a:pt x="1640496" y="688005"/>
                      </a:cubicBezTo>
                      <a:cubicBezTo>
                        <a:pt x="1690533" y="684156"/>
                        <a:pt x="1861449" y="708629"/>
                        <a:pt x="1922732" y="635082"/>
                      </a:cubicBezTo>
                      <a:cubicBezTo>
                        <a:pt x="1990338" y="553948"/>
                        <a:pt x="1927498" y="557369"/>
                        <a:pt x="1993291" y="458670"/>
                      </a:cubicBezTo>
                      <a:cubicBezTo>
                        <a:pt x="2005051" y="441029"/>
                        <a:pt x="2019089" y="424710"/>
                        <a:pt x="2028570" y="405747"/>
                      </a:cubicBezTo>
                      <a:cubicBezTo>
                        <a:pt x="2036886" y="389114"/>
                        <a:pt x="2033062" y="365973"/>
                        <a:pt x="2046210" y="352823"/>
                      </a:cubicBezTo>
                      <a:cubicBezTo>
                        <a:pt x="2059357" y="339675"/>
                        <a:pt x="2081489" y="341062"/>
                        <a:pt x="2099129" y="335182"/>
                      </a:cubicBezTo>
                      <a:cubicBezTo>
                        <a:pt x="2116769" y="317541"/>
                        <a:pt x="2130241" y="294375"/>
                        <a:pt x="2152049" y="282259"/>
                      </a:cubicBezTo>
                      <a:cubicBezTo>
                        <a:pt x="2184557" y="264198"/>
                        <a:pt x="2257887" y="246976"/>
                        <a:pt x="2257887" y="246976"/>
                      </a:cubicBezTo>
                      <a:cubicBezTo>
                        <a:pt x="2263767" y="229335"/>
                        <a:pt x="2262379" y="207202"/>
                        <a:pt x="2275527" y="194053"/>
                      </a:cubicBezTo>
                      <a:cubicBezTo>
                        <a:pt x="2312748" y="156829"/>
                        <a:pt x="2405566" y="189266"/>
                        <a:pt x="2434284" y="194053"/>
                      </a:cubicBezTo>
                      <a:cubicBezTo>
                        <a:pt x="2467098" y="226869"/>
                        <a:pt x="2477978" y="242363"/>
                        <a:pt x="2522483" y="264617"/>
                      </a:cubicBezTo>
                      <a:cubicBezTo>
                        <a:pt x="2547794" y="277274"/>
                        <a:pt x="2623346" y="294246"/>
                        <a:pt x="2645961" y="299900"/>
                      </a:cubicBezTo>
                      <a:cubicBezTo>
                        <a:pt x="2657721" y="311661"/>
                        <a:pt x="2670852" y="322194"/>
                        <a:pt x="2681241" y="335182"/>
                      </a:cubicBezTo>
                      <a:cubicBezTo>
                        <a:pt x="2694485" y="351738"/>
                        <a:pt x="2699965" y="374861"/>
                        <a:pt x="2716520" y="388106"/>
                      </a:cubicBezTo>
                      <a:cubicBezTo>
                        <a:pt x="2731039" y="399722"/>
                        <a:pt x="2751800" y="399867"/>
                        <a:pt x="2769440" y="405747"/>
                      </a:cubicBezTo>
                      <a:cubicBezTo>
                        <a:pt x="2792959" y="399867"/>
                        <a:pt x="2816332" y="393366"/>
                        <a:pt x="2839998" y="388106"/>
                      </a:cubicBezTo>
                      <a:cubicBezTo>
                        <a:pt x="2869266" y="381601"/>
                        <a:pt x="2899110" y="377736"/>
                        <a:pt x="2928197" y="370464"/>
                      </a:cubicBezTo>
                      <a:cubicBezTo>
                        <a:pt x="2946236" y="365954"/>
                        <a:pt x="2963476" y="358703"/>
                        <a:pt x="2981116" y="352823"/>
                      </a:cubicBezTo>
                      <a:cubicBezTo>
                        <a:pt x="3035071" y="190948"/>
                        <a:pt x="2944881" y="442941"/>
                        <a:pt x="3051675" y="229335"/>
                      </a:cubicBezTo>
                      <a:cubicBezTo>
                        <a:pt x="3068306" y="196070"/>
                        <a:pt x="3060658" y="149787"/>
                        <a:pt x="3086955" y="123488"/>
                      </a:cubicBezTo>
                      <a:cubicBezTo>
                        <a:pt x="3118740" y="91701"/>
                        <a:pt x="3149817" y="53702"/>
                        <a:pt x="3192793" y="35282"/>
                      </a:cubicBezTo>
                      <a:cubicBezTo>
                        <a:pt x="3215076" y="25731"/>
                        <a:pt x="3240041" y="24302"/>
                        <a:pt x="3263352" y="17641"/>
                      </a:cubicBezTo>
                      <a:cubicBezTo>
                        <a:pt x="3281230" y="12532"/>
                        <a:pt x="3298631" y="5880"/>
                        <a:pt x="3316271" y="0"/>
                      </a:cubicBezTo>
                      <a:cubicBezTo>
                        <a:pt x="3357431" y="5880"/>
                        <a:pt x="3405566" y="-6027"/>
                        <a:pt x="3439750" y="17641"/>
                      </a:cubicBezTo>
                      <a:cubicBezTo>
                        <a:pt x="3520196" y="73339"/>
                        <a:pt x="3537704" y="153791"/>
                        <a:pt x="3580868" y="229335"/>
                      </a:cubicBezTo>
                      <a:cubicBezTo>
                        <a:pt x="3591386" y="247743"/>
                        <a:pt x="3601156" y="267267"/>
                        <a:pt x="3616147" y="282259"/>
                      </a:cubicBezTo>
                      <a:cubicBezTo>
                        <a:pt x="3631138" y="297251"/>
                        <a:pt x="3652511" y="304296"/>
                        <a:pt x="3669066" y="317541"/>
                      </a:cubicBezTo>
                      <a:cubicBezTo>
                        <a:pt x="3728764" y="365303"/>
                        <a:pt x="3704692" y="388222"/>
                        <a:pt x="3810184" y="423388"/>
                      </a:cubicBezTo>
                      <a:lnTo>
                        <a:pt x="3916023" y="458670"/>
                      </a:lnTo>
                      <a:cubicBezTo>
                        <a:pt x="3948836" y="491486"/>
                        <a:pt x="3964331" y="502371"/>
                        <a:pt x="3986582" y="546876"/>
                      </a:cubicBezTo>
                      <a:cubicBezTo>
                        <a:pt x="3989212" y="552136"/>
                        <a:pt x="3986582" y="558637"/>
                        <a:pt x="3986582" y="564517"/>
                      </a:cubicBezTo>
                    </a:path>
                  </a:pathLst>
                </a:custGeom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67544" y="1556792"/>
                  <a:ext cx="576064" cy="7920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4572000" y="2420888"/>
                <a:ext cx="576064" cy="792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971600" y="2708920"/>
              <a:ext cx="3600400" cy="10081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399974" y="371978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D</a:t>
            </a:r>
            <a:r>
              <a:rPr lang="en-US" dirty="0"/>
              <a:t>(t)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07886" y="2207618"/>
            <a:ext cx="4934262" cy="2583862"/>
            <a:chOff x="4427984" y="4553744"/>
            <a:chExt cx="4505196" cy="2213689"/>
          </a:xfrm>
        </p:grpSpPr>
        <p:grpSp>
          <p:nvGrpSpPr>
            <p:cNvPr id="14" name="Group 13"/>
            <p:cNvGrpSpPr/>
            <p:nvPr/>
          </p:nvGrpSpPr>
          <p:grpSpPr>
            <a:xfrm>
              <a:off x="4427984" y="4553744"/>
              <a:ext cx="4505196" cy="2213689"/>
              <a:chOff x="3131840" y="4581128"/>
              <a:chExt cx="4505196" cy="221368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131840" y="4581128"/>
                <a:ext cx="4176464" cy="1008112"/>
                <a:chOff x="755576" y="1484784"/>
                <a:chExt cx="4176464" cy="1008112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331640" y="1484784"/>
                  <a:ext cx="3600400" cy="10081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" name="Group 35"/>
                <p:cNvGrpSpPr/>
                <p:nvPr/>
              </p:nvGrpSpPr>
              <p:grpSpPr>
                <a:xfrm>
                  <a:off x="755576" y="1556792"/>
                  <a:ext cx="4059758" cy="864096"/>
                  <a:chOff x="467544" y="1556792"/>
                  <a:chExt cx="4059758" cy="864096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467544" y="1556792"/>
                    <a:ext cx="4059758" cy="792088"/>
                    <a:chOff x="467544" y="1556792"/>
                    <a:chExt cx="4059758" cy="792088"/>
                  </a:xfrm>
                </p:grpSpPr>
                <p:sp>
                  <p:nvSpPr>
                    <p:cNvPr id="15" name="Freeform 14"/>
                    <p:cNvSpPr/>
                    <p:nvPr/>
                  </p:nvSpPr>
                  <p:spPr>
                    <a:xfrm>
                      <a:off x="539552" y="1628800"/>
                      <a:ext cx="3987750" cy="688966"/>
                    </a:xfrm>
                    <a:custGeom>
                      <a:avLst/>
                      <a:gdLst>
                        <a:gd name="connsiteX0" fmla="*/ 0 w 3987750"/>
                        <a:gd name="connsiteY0" fmla="*/ 194053 h 688966"/>
                        <a:gd name="connsiteX1" fmla="*/ 317516 w 3987750"/>
                        <a:gd name="connsiteY1" fmla="*/ 211694 h 688966"/>
                        <a:gd name="connsiteX2" fmla="*/ 405714 w 3987750"/>
                        <a:gd name="connsiteY2" fmla="*/ 299900 h 688966"/>
                        <a:gd name="connsiteX3" fmla="*/ 440994 w 3987750"/>
                        <a:gd name="connsiteY3" fmla="*/ 335182 h 688966"/>
                        <a:gd name="connsiteX4" fmla="*/ 511553 w 3987750"/>
                        <a:gd name="connsiteY4" fmla="*/ 423388 h 688966"/>
                        <a:gd name="connsiteX5" fmla="*/ 582112 w 3987750"/>
                        <a:gd name="connsiteY5" fmla="*/ 458670 h 688966"/>
                        <a:gd name="connsiteX6" fmla="*/ 723230 w 3987750"/>
                        <a:gd name="connsiteY6" fmla="*/ 564517 h 688966"/>
                        <a:gd name="connsiteX7" fmla="*/ 829068 w 3987750"/>
                        <a:gd name="connsiteY7" fmla="*/ 599799 h 688966"/>
                        <a:gd name="connsiteX8" fmla="*/ 881987 w 3987750"/>
                        <a:gd name="connsiteY8" fmla="*/ 635082 h 688966"/>
                        <a:gd name="connsiteX9" fmla="*/ 1146583 w 3987750"/>
                        <a:gd name="connsiteY9" fmla="*/ 599799 h 688966"/>
                        <a:gd name="connsiteX10" fmla="*/ 1234782 w 3987750"/>
                        <a:gd name="connsiteY10" fmla="*/ 493953 h 688966"/>
                        <a:gd name="connsiteX11" fmla="*/ 1287701 w 3987750"/>
                        <a:gd name="connsiteY11" fmla="*/ 458670 h 688966"/>
                        <a:gd name="connsiteX12" fmla="*/ 1446459 w 3987750"/>
                        <a:gd name="connsiteY12" fmla="*/ 493953 h 688966"/>
                        <a:gd name="connsiteX13" fmla="*/ 1552297 w 3987750"/>
                        <a:gd name="connsiteY13" fmla="*/ 635082 h 688966"/>
                        <a:gd name="connsiteX14" fmla="*/ 1587577 w 3987750"/>
                        <a:gd name="connsiteY14" fmla="*/ 670364 h 688966"/>
                        <a:gd name="connsiteX15" fmla="*/ 1640496 w 3987750"/>
                        <a:gd name="connsiteY15" fmla="*/ 688005 h 688966"/>
                        <a:gd name="connsiteX16" fmla="*/ 1922732 w 3987750"/>
                        <a:gd name="connsiteY16" fmla="*/ 635082 h 688966"/>
                        <a:gd name="connsiteX17" fmla="*/ 1993291 w 3987750"/>
                        <a:gd name="connsiteY17" fmla="*/ 458670 h 688966"/>
                        <a:gd name="connsiteX18" fmla="*/ 2028570 w 3987750"/>
                        <a:gd name="connsiteY18" fmla="*/ 405747 h 688966"/>
                        <a:gd name="connsiteX19" fmla="*/ 2046210 w 3987750"/>
                        <a:gd name="connsiteY19" fmla="*/ 352823 h 688966"/>
                        <a:gd name="connsiteX20" fmla="*/ 2099129 w 3987750"/>
                        <a:gd name="connsiteY20" fmla="*/ 335182 h 688966"/>
                        <a:gd name="connsiteX21" fmla="*/ 2152049 w 3987750"/>
                        <a:gd name="connsiteY21" fmla="*/ 282259 h 688966"/>
                        <a:gd name="connsiteX22" fmla="*/ 2257887 w 3987750"/>
                        <a:gd name="connsiteY22" fmla="*/ 246976 h 688966"/>
                        <a:gd name="connsiteX23" fmla="*/ 2275527 w 3987750"/>
                        <a:gd name="connsiteY23" fmla="*/ 194053 h 688966"/>
                        <a:gd name="connsiteX24" fmla="*/ 2434284 w 3987750"/>
                        <a:gd name="connsiteY24" fmla="*/ 194053 h 688966"/>
                        <a:gd name="connsiteX25" fmla="*/ 2522483 w 3987750"/>
                        <a:gd name="connsiteY25" fmla="*/ 264617 h 688966"/>
                        <a:gd name="connsiteX26" fmla="*/ 2645961 w 3987750"/>
                        <a:gd name="connsiteY26" fmla="*/ 299900 h 688966"/>
                        <a:gd name="connsiteX27" fmla="*/ 2681241 w 3987750"/>
                        <a:gd name="connsiteY27" fmla="*/ 335182 h 688966"/>
                        <a:gd name="connsiteX28" fmla="*/ 2716520 w 3987750"/>
                        <a:gd name="connsiteY28" fmla="*/ 388106 h 688966"/>
                        <a:gd name="connsiteX29" fmla="*/ 2769440 w 3987750"/>
                        <a:gd name="connsiteY29" fmla="*/ 405747 h 688966"/>
                        <a:gd name="connsiteX30" fmla="*/ 2839998 w 3987750"/>
                        <a:gd name="connsiteY30" fmla="*/ 388106 h 688966"/>
                        <a:gd name="connsiteX31" fmla="*/ 2928197 w 3987750"/>
                        <a:gd name="connsiteY31" fmla="*/ 370464 h 688966"/>
                        <a:gd name="connsiteX32" fmla="*/ 2981116 w 3987750"/>
                        <a:gd name="connsiteY32" fmla="*/ 352823 h 688966"/>
                        <a:gd name="connsiteX33" fmla="*/ 3051675 w 3987750"/>
                        <a:gd name="connsiteY33" fmla="*/ 229335 h 688966"/>
                        <a:gd name="connsiteX34" fmla="*/ 3086955 w 3987750"/>
                        <a:gd name="connsiteY34" fmla="*/ 123488 h 688966"/>
                        <a:gd name="connsiteX35" fmla="*/ 3192793 w 3987750"/>
                        <a:gd name="connsiteY35" fmla="*/ 35282 h 688966"/>
                        <a:gd name="connsiteX36" fmla="*/ 3263352 w 3987750"/>
                        <a:gd name="connsiteY36" fmla="*/ 17641 h 688966"/>
                        <a:gd name="connsiteX37" fmla="*/ 3316271 w 3987750"/>
                        <a:gd name="connsiteY37" fmla="*/ 0 h 688966"/>
                        <a:gd name="connsiteX38" fmla="*/ 3439750 w 3987750"/>
                        <a:gd name="connsiteY38" fmla="*/ 17641 h 688966"/>
                        <a:gd name="connsiteX39" fmla="*/ 3580868 w 3987750"/>
                        <a:gd name="connsiteY39" fmla="*/ 229335 h 688966"/>
                        <a:gd name="connsiteX40" fmla="*/ 3616147 w 3987750"/>
                        <a:gd name="connsiteY40" fmla="*/ 282259 h 688966"/>
                        <a:gd name="connsiteX41" fmla="*/ 3669066 w 3987750"/>
                        <a:gd name="connsiteY41" fmla="*/ 317541 h 688966"/>
                        <a:gd name="connsiteX42" fmla="*/ 3810184 w 3987750"/>
                        <a:gd name="connsiteY42" fmla="*/ 423388 h 688966"/>
                        <a:gd name="connsiteX43" fmla="*/ 3916023 w 3987750"/>
                        <a:gd name="connsiteY43" fmla="*/ 458670 h 688966"/>
                        <a:gd name="connsiteX44" fmla="*/ 3986582 w 3987750"/>
                        <a:gd name="connsiteY44" fmla="*/ 546876 h 688966"/>
                        <a:gd name="connsiteX45" fmla="*/ 3986582 w 3987750"/>
                        <a:gd name="connsiteY45" fmla="*/ 564517 h 6889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</a:cxnLst>
                      <a:rect l="l" t="t" r="r" b="b"/>
                      <a:pathLst>
                        <a:path w="3987750" h="688966">
                          <a:moveTo>
                            <a:pt x="0" y="194053"/>
                          </a:moveTo>
                          <a:cubicBezTo>
                            <a:pt x="105839" y="199933"/>
                            <a:pt x="211992" y="201643"/>
                            <a:pt x="317516" y="211694"/>
                          </a:cubicBezTo>
                          <a:cubicBezTo>
                            <a:pt x="393157" y="218898"/>
                            <a:pt x="365268" y="239226"/>
                            <a:pt x="405714" y="299900"/>
                          </a:cubicBezTo>
                          <a:cubicBezTo>
                            <a:pt x="414939" y="313739"/>
                            <a:pt x="430605" y="322194"/>
                            <a:pt x="440994" y="335182"/>
                          </a:cubicBezTo>
                          <a:cubicBezTo>
                            <a:pt x="467956" y="368887"/>
                            <a:pt x="475043" y="399046"/>
                            <a:pt x="511553" y="423388"/>
                          </a:cubicBezTo>
                          <a:cubicBezTo>
                            <a:pt x="533432" y="437975"/>
                            <a:pt x="558592" y="446909"/>
                            <a:pt x="582112" y="458670"/>
                          </a:cubicBezTo>
                          <a:cubicBezTo>
                            <a:pt x="623903" y="500465"/>
                            <a:pt x="663387" y="544568"/>
                            <a:pt x="723230" y="564517"/>
                          </a:cubicBezTo>
                          <a:lnTo>
                            <a:pt x="829068" y="599799"/>
                          </a:lnTo>
                          <a:cubicBezTo>
                            <a:pt x="846708" y="611560"/>
                            <a:pt x="860786" y="635082"/>
                            <a:pt x="881987" y="635082"/>
                          </a:cubicBezTo>
                          <a:cubicBezTo>
                            <a:pt x="970966" y="635082"/>
                            <a:pt x="1060850" y="623616"/>
                            <a:pt x="1146583" y="599799"/>
                          </a:cubicBezTo>
                          <a:cubicBezTo>
                            <a:pt x="1186597" y="588683"/>
                            <a:pt x="1209373" y="519364"/>
                            <a:pt x="1234782" y="493953"/>
                          </a:cubicBezTo>
                          <a:cubicBezTo>
                            <a:pt x="1249773" y="478961"/>
                            <a:pt x="1270061" y="470431"/>
                            <a:pt x="1287701" y="458670"/>
                          </a:cubicBezTo>
                          <a:cubicBezTo>
                            <a:pt x="1309083" y="462234"/>
                            <a:pt x="1413052" y="473907"/>
                            <a:pt x="1446459" y="493953"/>
                          </a:cubicBezTo>
                          <a:cubicBezTo>
                            <a:pt x="1485582" y="517429"/>
                            <a:pt x="1539158" y="621943"/>
                            <a:pt x="1552297" y="635082"/>
                          </a:cubicBezTo>
                          <a:cubicBezTo>
                            <a:pt x="1564057" y="646843"/>
                            <a:pt x="1573316" y="661807"/>
                            <a:pt x="1587577" y="670364"/>
                          </a:cubicBezTo>
                          <a:cubicBezTo>
                            <a:pt x="1603521" y="679931"/>
                            <a:pt x="1622856" y="682125"/>
                            <a:pt x="1640496" y="688005"/>
                          </a:cubicBezTo>
                          <a:cubicBezTo>
                            <a:pt x="1690533" y="684156"/>
                            <a:pt x="1861449" y="708629"/>
                            <a:pt x="1922732" y="635082"/>
                          </a:cubicBezTo>
                          <a:cubicBezTo>
                            <a:pt x="1990338" y="553948"/>
                            <a:pt x="1927498" y="557369"/>
                            <a:pt x="1993291" y="458670"/>
                          </a:cubicBezTo>
                          <a:cubicBezTo>
                            <a:pt x="2005051" y="441029"/>
                            <a:pt x="2019089" y="424710"/>
                            <a:pt x="2028570" y="405747"/>
                          </a:cubicBezTo>
                          <a:cubicBezTo>
                            <a:pt x="2036886" y="389114"/>
                            <a:pt x="2033062" y="365973"/>
                            <a:pt x="2046210" y="352823"/>
                          </a:cubicBezTo>
                          <a:cubicBezTo>
                            <a:pt x="2059357" y="339675"/>
                            <a:pt x="2081489" y="341062"/>
                            <a:pt x="2099129" y="335182"/>
                          </a:cubicBezTo>
                          <a:cubicBezTo>
                            <a:pt x="2116769" y="317541"/>
                            <a:pt x="2130241" y="294375"/>
                            <a:pt x="2152049" y="282259"/>
                          </a:cubicBezTo>
                          <a:cubicBezTo>
                            <a:pt x="2184557" y="264198"/>
                            <a:pt x="2257887" y="246976"/>
                            <a:pt x="2257887" y="246976"/>
                          </a:cubicBezTo>
                          <a:cubicBezTo>
                            <a:pt x="2263767" y="229335"/>
                            <a:pt x="2262379" y="207202"/>
                            <a:pt x="2275527" y="194053"/>
                          </a:cubicBezTo>
                          <a:cubicBezTo>
                            <a:pt x="2312748" y="156829"/>
                            <a:pt x="2405566" y="189266"/>
                            <a:pt x="2434284" y="194053"/>
                          </a:cubicBezTo>
                          <a:cubicBezTo>
                            <a:pt x="2467098" y="226869"/>
                            <a:pt x="2477978" y="242363"/>
                            <a:pt x="2522483" y="264617"/>
                          </a:cubicBezTo>
                          <a:cubicBezTo>
                            <a:pt x="2547794" y="277274"/>
                            <a:pt x="2623346" y="294246"/>
                            <a:pt x="2645961" y="299900"/>
                          </a:cubicBezTo>
                          <a:cubicBezTo>
                            <a:pt x="2657721" y="311661"/>
                            <a:pt x="2670852" y="322194"/>
                            <a:pt x="2681241" y="335182"/>
                          </a:cubicBezTo>
                          <a:cubicBezTo>
                            <a:pt x="2694485" y="351738"/>
                            <a:pt x="2699965" y="374861"/>
                            <a:pt x="2716520" y="388106"/>
                          </a:cubicBezTo>
                          <a:cubicBezTo>
                            <a:pt x="2731039" y="399722"/>
                            <a:pt x="2751800" y="399867"/>
                            <a:pt x="2769440" y="405747"/>
                          </a:cubicBezTo>
                          <a:cubicBezTo>
                            <a:pt x="2792959" y="399867"/>
                            <a:pt x="2816332" y="393366"/>
                            <a:pt x="2839998" y="388106"/>
                          </a:cubicBezTo>
                          <a:cubicBezTo>
                            <a:pt x="2869266" y="381601"/>
                            <a:pt x="2899110" y="377736"/>
                            <a:pt x="2928197" y="370464"/>
                          </a:cubicBezTo>
                          <a:cubicBezTo>
                            <a:pt x="2946236" y="365954"/>
                            <a:pt x="2963476" y="358703"/>
                            <a:pt x="2981116" y="352823"/>
                          </a:cubicBezTo>
                          <a:cubicBezTo>
                            <a:pt x="3035071" y="190948"/>
                            <a:pt x="2944881" y="442941"/>
                            <a:pt x="3051675" y="229335"/>
                          </a:cubicBezTo>
                          <a:cubicBezTo>
                            <a:pt x="3068306" y="196070"/>
                            <a:pt x="3060658" y="149787"/>
                            <a:pt x="3086955" y="123488"/>
                          </a:cubicBezTo>
                          <a:cubicBezTo>
                            <a:pt x="3118740" y="91701"/>
                            <a:pt x="3149817" y="53702"/>
                            <a:pt x="3192793" y="35282"/>
                          </a:cubicBezTo>
                          <a:cubicBezTo>
                            <a:pt x="3215076" y="25731"/>
                            <a:pt x="3240041" y="24302"/>
                            <a:pt x="3263352" y="17641"/>
                          </a:cubicBezTo>
                          <a:cubicBezTo>
                            <a:pt x="3281230" y="12532"/>
                            <a:pt x="3298631" y="5880"/>
                            <a:pt x="3316271" y="0"/>
                          </a:cubicBezTo>
                          <a:cubicBezTo>
                            <a:pt x="3357431" y="5880"/>
                            <a:pt x="3405566" y="-6027"/>
                            <a:pt x="3439750" y="17641"/>
                          </a:cubicBezTo>
                          <a:cubicBezTo>
                            <a:pt x="3520196" y="73339"/>
                            <a:pt x="3537704" y="153791"/>
                            <a:pt x="3580868" y="229335"/>
                          </a:cubicBezTo>
                          <a:cubicBezTo>
                            <a:pt x="3591386" y="247743"/>
                            <a:pt x="3601156" y="267267"/>
                            <a:pt x="3616147" y="282259"/>
                          </a:cubicBezTo>
                          <a:cubicBezTo>
                            <a:pt x="3631138" y="297251"/>
                            <a:pt x="3652511" y="304296"/>
                            <a:pt x="3669066" y="317541"/>
                          </a:cubicBezTo>
                          <a:cubicBezTo>
                            <a:pt x="3728764" y="365303"/>
                            <a:pt x="3704692" y="388222"/>
                            <a:pt x="3810184" y="423388"/>
                          </a:cubicBezTo>
                          <a:lnTo>
                            <a:pt x="3916023" y="458670"/>
                          </a:lnTo>
                          <a:cubicBezTo>
                            <a:pt x="3948836" y="491486"/>
                            <a:pt x="3964331" y="502371"/>
                            <a:pt x="3986582" y="546876"/>
                          </a:cubicBezTo>
                          <a:cubicBezTo>
                            <a:pt x="3989212" y="552136"/>
                            <a:pt x="3986582" y="558637"/>
                            <a:pt x="3986582" y="564517"/>
                          </a:cubicBez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467544" y="1556792"/>
                      <a:ext cx="576064" cy="7920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1" name="Straight Connector 30"/>
                  <p:cNvCxnSpPr/>
                  <p:nvPr/>
                </p:nvCxnSpPr>
                <p:spPr>
                  <a:xfrm>
                    <a:off x="1043608" y="1556792"/>
                    <a:ext cx="0" cy="86409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4" name="TextBox 43"/>
              <p:cNvSpPr txBox="1"/>
              <p:nvPr/>
            </p:nvSpPr>
            <p:spPr>
              <a:xfrm>
                <a:off x="4972740" y="6478397"/>
                <a:ext cx="2664296" cy="316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095802" y="4645968"/>
              <a:ext cx="792088" cy="316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x</a:t>
              </a:r>
              <a:r>
                <a:rPr lang="en-US" dirty="0"/>
                <a:t>(t)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72182" y="2639665"/>
            <a:ext cx="720080" cy="1517848"/>
            <a:chOff x="5508105" y="4728264"/>
            <a:chExt cx="720080" cy="1517848"/>
          </a:xfrm>
        </p:grpSpPr>
        <p:cxnSp>
          <p:nvCxnSpPr>
            <p:cNvPr id="47" name="Straight Connector 46"/>
            <p:cNvCxnSpPr/>
            <p:nvPr/>
          </p:nvCxnSpPr>
          <p:spPr>
            <a:xfrm flipH="1">
              <a:off x="5508105" y="4728264"/>
              <a:ext cx="41449" cy="15178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031906" y="5210616"/>
              <a:ext cx="21704" cy="91440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599858" y="5282624"/>
              <a:ext cx="43204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508105" y="4877960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</a:t>
              </a:r>
              <a:r>
                <a:rPr lang="en-US" dirty="0" err="1"/>
                <a:t>τ</a:t>
              </a:r>
              <a:r>
                <a:rPr lang="en-US" baseline="-25000" dirty="0" err="1"/>
                <a:t>D</a:t>
              </a:r>
              <a:endParaRPr lang="en-US" baseline="-25000" dirty="0"/>
            </a:p>
          </p:txBody>
        </p:sp>
      </p:grpSp>
      <p:cxnSp>
        <p:nvCxnSpPr>
          <p:cNvPr id="139" name="Straight Connector 138"/>
          <p:cNvCxnSpPr/>
          <p:nvPr/>
        </p:nvCxnSpPr>
        <p:spPr>
          <a:xfrm>
            <a:off x="1754832" y="7173416"/>
            <a:ext cx="914400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 rot="19964903">
            <a:off x="6977375" y="2523828"/>
            <a:ext cx="2952328" cy="2057125"/>
          </a:xfrm>
          <a:prstGeom prst="ellipse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  <a:ln w="57150" cmpd="sng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586317">
            <a:off x="8194336" y="2747842"/>
            <a:ext cx="1656184" cy="864096"/>
            <a:chOff x="3347864" y="2060848"/>
            <a:chExt cx="1656184" cy="864096"/>
          </a:xfrm>
        </p:grpSpPr>
        <p:sp>
          <p:nvSpPr>
            <p:cNvPr id="94" name="Oval 93"/>
            <p:cNvSpPr/>
            <p:nvPr/>
          </p:nvSpPr>
          <p:spPr>
            <a:xfrm>
              <a:off x="3347864" y="2708920"/>
              <a:ext cx="288032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 flipV="1">
              <a:off x="3491880" y="2060848"/>
              <a:ext cx="1512168" cy="792088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21013683">
              <a:off x="3399359" y="2286972"/>
              <a:ext cx="696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F</a:t>
              </a:r>
              <a:r>
                <a:rPr lang="en-US" baseline="-25000" dirty="0" err="1">
                  <a:solidFill>
                    <a:srgbClr val="FF0000"/>
                  </a:solidFill>
                </a:rPr>
                <a:t>x</a:t>
              </a:r>
              <a:r>
                <a:rPr lang="en-US" dirty="0">
                  <a:solidFill>
                    <a:srgbClr val="FF0000"/>
                  </a:solidFill>
                </a:rPr>
                <a:t>(t)</a:t>
              </a:r>
              <a:endParaRPr lang="en-US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rot="657760">
            <a:off x="7418015" y="3532334"/>
            <a:ext cx="2399163" cy="1040899"/>
            <a:chOff x="2747617" y="2892157"/>
            <a:chExt cx="2399163" cy="1040899"/>
          </a:xfrm>
        </p:grpSpPr>
        <p:cxnSp>
          <p:nvCxnSpPr>
            <p:cNvPr id="72" name="Straight Connector 71"/>
            <p:cNvCxnSpPr/>
            <p:nvPr/>
          </p:nvCxnSpPr>
          <p:spPr>
            <a:xfrm rot="20942240" flipV="1">
              <a:off x="3202668" y="2892157"/>
              <a:ext cx="358339" cy="84312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747617" y="3035947"/>
              <a:ext cx="2399163" cy="897109"/>
              <a:chOff x="2747617" y="3035947"/>
              <a:chExt cx="2399163" cy="897109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131840" y="3717032"/>
                <a:ext cx="288032" cy="21602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 rot="20942240" flipV="1">
                <a:off x="3227655" y="3035947"/>
                <a:ext cx="1919125" cy="592625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 rot="20942240">
                <a:off x="2747617" y="3309136"/>
                <a:ext cx="111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F</a:t>
                </a:r>
                <a:r>
                  <a:rPr lang="en-US" baseline="-25000" dirty="0">
                    <a:solidFill>
                      <a:srgbClr val="0000FF"/>
                    </a:solidFill>
                  </a:rPr>
                  <a:t>D</a:t>
                </a:r>
                <a:r>
                  <a:rPr lang="en-US" dirty="0">
                    <a:solidFill>
                      <a:srgbClr val="0000FF"/>
                    </a:solidFill>
                  </a:rPr>
                  <a:t>(t)</a:t>
                </a:r>
                <a:endParaRPr lang="en-US" baseline="-25000" dirty="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67" name="TextBox 66"/>
          <p:cNvSpPr txBox="1"/>
          <p:nvPr/>
        </p:nvSpPr>
        <p:spPr>
          <a:xfrm>
            <a:off x="9306805" y="428568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observer</a:t>
            </a:r>
          </a:p>
        </p:txBody>
      </p:sp>
      <p:grpSp>
        <p:nvGrpSpPr>
          <p:cNvPr id="102" name="Group 101"/>
          <p:cNvGrpSpPr/>
          <p:nvPr/>
        </p:nvGrpSpPr>
        <p:grpSpPr>
          <a:xfrm rot="14171389" flipV="1">
            <a:off x="9568880" y="2840748"/>
            <a:ext cx="1016496" cy="1109204"/>
            <a:chOff x="6507832" y="3789040"/>
            <a:chExt cx="1016496" cy="711696"/>
          </a:xfrm>
        </p:grpSpPr>
        <p:sp>
          <p:nvSpPr>
            <p:cNvPr id="103" name="Oval 102"/>
            <p:cNvSpPr/>
            <p:nvPr/>
          </p:nvSpPr>
          <p:spPr>
            <a:xfrm>
              <a:off x="7020272" y="3789040"/>
              <a:ext cx="360040" cy="2880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 flipV="1">
              <a:off x="6732240" y="4005064"/>
              <a:ext cx="36004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6516216" y="4077072"/>
              <a:ext cx="216024" cy="7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6507832" y="4149080"/>
              <a:ext cx="224408" cy="35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876256" y="4077072"/>
              <a:ext cx="648072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1703512" y="1052737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Hot inner accretion drives variability.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Model as a point source for speed and simplicity.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588017" y="1905448"/>
            <a:ext cx="2830771" cy="2590137"/>
            <a:chOff x="1431983" y="4292381"/>
            <a:chExt cx="3303779" cy="2162726"/>
          </a:xfrm>
        </p:grpSpPr>
        <p:sp>
          <p:nvSpPr>
            <p:cNvPr id="64" name="TextBox 63"/>
            <p:cNvSpPr txBox="1"/>
            <p:nvPr/>
          </p:nvSpPr>
          <p:spPr>
            <a:xfrm>
              <a:off x="2071466" y="6146720"/>
              <a:ext cx="2664296" cy="308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Delay (</a:t>
              </a:r>
              <a:r>
                <a:rPr lang="en-US" dirty="0" err="1"/>
                <a:t>τ</a:t>
              </a:r>
              <a:r>
                <a:rPr lang="en-US" dirty="0"/>
                <a:t>)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431983" y="4292381"/>
              <a:ext cx="1863619" cy="2141657"/>
              <a:chOff x="1431983" y="4292381"/>
              <a:chExt cx="1863619" cy="214165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431506" y="5210616"/>
                <a:ext cx="432048" cy="792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855442" y="5210616"/>
                <a:ext cx="1440160" cy="10081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287490" y="5426640"/>
                <a:ext cx="72008" cy="7920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Arrow Connector 77"/>
              <p:cNvCxnSpPr>
                <a:endCxn id="77" idx="0"/>
              </p:cNvCxnSpPr>
              <p:nvPr/>
            </p:nvCxnSpPr>
            <p:spPr>
              <a:xfrm>
                <a:off x="1855442" y="5426640"/>
                <a:ext cx="46805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1907705" y="5342636"/>
                <a:ext cx="720080" cy="539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τ</a:t>
                </a:r>
                <a:r>
                  <a:rPr lang="en-US" baseline="-25000" dirty="0" err="1"/>
                  <a:t>D</a:t>
                </a:r>
                <a:endParaRPr lang="en-US" baseline="-25000" dirty="0"/>
              </a:p>
              <a:p>
                <a:r>
                  <a:rPr lang="en-US" dirty="0"/>
                  <a:t> 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 rot="16200000">
                <a:off x="558717" y="5165647"/>
                <a:ext cx="2141657" cy="39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Delay Distribution</a:t>
                </a:r>
                <a:r>
                  <a:rPr lang="en-US" sz="1400" dirty="0"/>
                  <a:t> </a:t>
                </a:r>
                <a:r>
                  <a:rPr lang="en-US" sz="1400" i="1" dirty="0" err="1"/>
                  <a:t>ψ</a:t>
                </a:r>
                <a:r>
                  <a:rPr lang="en-US" sz="1400" i="1" dirty="0"/>
                  <a:t>(</a:t>
                </a:r>
                <a:r>
                  <a:rPr lang="en-US" sz="1400" dirty="0" err="1"/>
                  <a:t>τ</a:t>
                </a:r>
                <a:r>
                  <a:rPr lang="en-US" sz="1400" dirty="0"/>
                  <a:t> )</a:t>
                </a:r>
              </a:p>
            </p:txBody>
          </p:sp>
        </p:grpSp>
      </p:grpSp>
      <p:pic>
        <p:nvPicPr>
          <p:cNvPr id="12" name="Picture 11" descr="Screen Shot 2015-05-24 at 16.23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42" y="5467014"/>
            <a:ext cx="5118100" cy="711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5416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F65B-89CC-034C-A5DE-954ADDD2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A8DF-B153-A849-A644-3107D4C8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Forecasting motivation… applications</a:t>
            </a:r>
          </a:p>
          <a:p>
            <a:r>
              <a:rPr lang="en-US" dirty="0"/>
              <a:t>Universal ingredients for forecasting models</a:t>
            </a:r>
          </a:p>
          <a:p>
            <a:pPr lvl="1"/>
            <a:r>
              <a:rPr lang="en-US" dirty="0"/>
              <a:t>Trends</a:t>
            </a:r>
          </a:p>
          <a:p>
            <a:pPr lvl="1"/>
            <a:r>
              <a:rPr lang="en-US" dirty="0"/>
              <a:t>Seasonality</a:t>
            </a:r>
          </a:p>
          <a:p>
            <a:pPr lvl="1"/>
            <a:r>
              <a:rPr lang="en-US" dirty="0"/>
              <a:t>Additional information (lags/correlation… </a:t>
            </a:r>
            <a:r>
              <a:rPr lang="en-US" dirty="0" err="1"/>
              <a:t>e.g</a:t>
            </a:r>
            <a:r>
              <a:rPr lang="en-US" dirty="0"/>
              <a:t> flows </a:t>
            </a:r>
            <a:r>
              <a:rPr lang="en-US" dirty="0">
                <a:sym typeface="Wingdings" pitchFamily="2" charset="2"/>
              </a:rPr>
              <a:t> arbs)</a:t>
            </a:r>
          </a:p>
          <a:p>
            <a:pPr lvl="1"/>
            <a:r>
              <a:rPr lang="en-US" dirty="0">
                <a:sym typeface="Wingdings" pitchFamily="2" charset="2"/>
              </a:rPr>
              <a:t>Noise</a:t>
            </a:r>
          </a:p>
          <a:p>
            <a:r>
              <a:rPr lang="en-US" dirty="0">
                <a:sym typeface="Wingdings" pitchFamily="2" charset="2"/>
              </a:rPr>
              <a:t>Inspiration from astronomy</a:t>
            </a:r>
          </a:p>
          <a:p>
            <a:r>
              <a:rPr lang="en-US" dirty="0">
                <a:sym typeface="Wingdings" pitchFamily="2" charset="2"/>
              </a:rPr>
              <a:t>Application to </a:t>
            </a:r>
            <a:r>
              <a:rPr lang="en-US" dirty="0" err="1">
                <a:sym typeface="Wingdings" pitchFamily="2" charset="2"/>
              </a:rPr>
              <a:t>Vortexa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5180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44624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/>
              <a:t>Several Discrete Reprocessing Sites</a:t>
            </a:r>
          </a:p>
        </p:txBody>
      </p:sp>
      <p:cxnSp>
        <p:nvCxnSpPr>
          <p:cNvPr id="139" name="Straight Connector 138"/>
          <p:cNvCxnSpPr/>
          <p:nvPr/>
        </p:nvCxnSpPr>
        <p:spPr>
          <a:xfrm>
            <a:off x="1740024" y="7605464"/>
            <a:ext cx="914400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 rot="19964903">
            <a:off x="5417807" y="1922172"/>
            <a:ext cx="3548269" cy="2465314"/>
          </a:xfrm>
          <a:prstGeom prst="ellipse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  <a:ln w="57150" cmpd="sng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687272" y="174602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Observer</a:t>
            </a:r>
          </a:p>
        </p:txBody>
      </p:sp>
      <p:grpSp>
        <p:nvGrpSpPr>
          <p:cNvPr id="102" name="Group 101"/>
          <p:cNvGrpSpPr/>
          <p:nvPr/>
        </p:nvGrpSpPr>
        <p:grpSpPr>
          <a:xfrm rot="14171389" flipV="1">
            <a:off x="8850638" y="1994336"/>
            <a:ext cx="1016496" cy="1109204"/>
            <a:chOff x="6507832" y="3789040"/>
            <a:chExt cx="1016496" cy="711696"/>
          </a:xfrm>
        </p:grpSpPr>
        <p:sp>
          <p:nvSpPr>
            <p:cNvPr id="103" name="Oval 102"/>
            <p:cNvSpPr/>
            <p:nvPr/>
          </p:nvSpPr>
          <p:spPr>
            <a:xfrm>
              <a:off x="7020272" y="3789040"/>
              <a:ext cx="360040" cy="2880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 flipV="1">
              <a:off x="6732240" y="4005064"/>
              <a:ext cx="36004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6516216" y="4077072"/>
              <a:ext cx="216024" cy="7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6507832" y="4149080"/>
              <a:ext cx="224408" cy="35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876256" y="4077072"/>
              <a:ext cx="648072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022977" y="1657963"/>
            <a:ext cx="2880319" cy="2431189"/>
            <a:chOff x="2339752" y="1700808"/>
            <a:chExt cx="2880319" cy="243118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3923928" y="2924944"/>
              <a:ext cx="1080119" cy="486974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3635897" y="3501008"/>
              <a:ext cx="1584174" cy="630989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39752" y="1700808"/>
              <a:ext cx="2376264" cy="11350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075512" y="2773757"/>
            <a:ext cx="2153439" cy="1360757"/>
            <a:chOff x="3320279" y="2384554"/>
            <a:chExt cx="2153439" cy="1360757"/>
          </a:xfrm>
        </p:grpSpPr>
        <p:cxnSp>
          <p:nvCxnSpPr>
            <p:cNvPr id="72" name="Straight Connector 71"/>
            <p:cNvCxnSpPr>
              <a:stCxn id="51" idx="0"/>
            </p:cNvCxnSpPr>
            <p:nvPr/>
          </p:nvCxnSpPr>
          <p:spPr>
            <a:xfrm flipV="1">
              <a:off x="4814236" y="2594067"/>
              <a:ext cx="659482" cy="88308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347864" y="2708920"/>
              <a:ext cx="529012" cy="326779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2" idx="7"/>
            </p:cNvCxnSpPr>
            <p:nvPr/>
          </p:nvCxnSpPr>
          <p:spPr>
            <a:xfrm>
              <a:off x="4488173" y="2384554"/>
              <a:ext cx="909001" cy="20320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20279" y="2765627"/>
              <a:ext cx="240980" cy="97968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5734944" y="2763454"/>
            <a:ext cx="2520280" cy="1681334"/>
            <a:chOff x="2051720" y="2806300"/>
            <a:chExt cx="2520280" cy="1681334"/>
          </a:xfrm>
        </p:grpSpPr>
        <p:sp>
          <p:nvSpPr>
            <p:cNvPr id="30" name="Oval 29"/>
            <p:cNvSpPr/>
            <p:nvPr/>
          </p:nvSpPr>
          <p:spPr>
            <a:xfrm rot="657760">
              <a:off x="3797824" y="3310401"/>
              <a:ext cx="288032" cy="216024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657760">
              <a:off x="3510260" y="4030435"/>
              <a:ext cx="288032" cy="22094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657760">
              <a:off x="2142109" y="2806300"/>
              <a:ext cx="288032" cy="22094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454636">
              <a:off x="2568761" y="3951103"/>
              <a:ext cx="288032" cy="216024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1720" y="306896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>
                  <a:solidFill>
                    <a:srgbClr val="0000FF"/>
                  </a:solidFill>
                </a:rPr>
                <a:t>i</a:t>
              </a:r>
              <a:r>
                <a:rPr lang="en-US" sz="1600" b="1" i="1" dirty="0">
                  <a:solidFill>
                    <a:srgbClr val="0000FF"/>
                  </a:solidFill>
                </a:rPr>
                <a:t> = 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555776" y="4077072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>
                  <a:solidFill>
                    <a:srgbClr val="0000FF"/>
                  </a:solidFill>
                </a:rPr>
                <a:t>i</a:t>
              </a:r>
              <a:r>
                <a:rPr lang="en-US" sz="1600" b="1" i="1" dirty="0">
                  <a:solidFill>
                    <a:srgbClr val="0000FF"/>
                  </a:solidFill>
                </a:rPr>
                <a:t> = 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3848" y="414908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>
                  <a:solidFill>
                    <a:srgbClr val="0000FF"/>
                  </a:solidFill>
                </a:rPr>
                <a:t>i</a:t>
              </a:r>
              <a:r>
                <a:rPr lang="en-US" sz="1600" b="1" i="1" dirty="0">
                  <a:solidFill>
                    <a:srgbClr val="0000FF"/>
                  </a:solidFill>
                </a:rPr>
                <a:t> = 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995936" y="3356992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>
                  <a:solidFill>
                    <a:srgbClr val="0000FF"/>
                  </a:solidFill>
                </a:rPr>
                <a:t>i</a:t>
              </a:r>
              <a:r>
                <a:rPr lang="en-US" sz="1600" b="1" i="1" dirty="0">
                  <a:solidFill>
                    <a:srgbClr val="0000FF"/>
                  </a:solidFill>
                </a:rPr>
                <a:t> = 4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959081" y="2450051"/>
            <a:ext cx="1366537" cy="662249"/>
            <a:chOff x="7164288" y="2708920"/>
            <a:chExt cx="1366537" cy="66224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7308304" y="2708920"/>
              <a:ext cx="1222521" cy="58003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308304" y="2708920"/>
              <a:ext cx="870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F</a:t>
              </a:r>
              <a:r>
                <a:rPr lang="en-US" baseline="-25000" dirty="0" err="1">
                  <a:solidFill>
                    <a:srgbClr val="FF0000"/>
                  </a:solidFill>
                </a:rPr>
                <a:t>x</a:t>
              </a:r>
              <a:r>
                <a:rPr lang="en-US" dirty="0">
                  <a:solidFill>
                    <a:srgbClr val="FF0000"/>
                  </a:solidFill>
                </a:rPr>
                <a:t>(t)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7164288" y="3212976"/>
              <a:ext cx="232861" cy="15819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5-05-24 at 16.22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25" y="5012889"/>
            <a:ext cx="5765800" cy="14478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grpSp>
        <p:nvGrpSpPr>
          <p:cNvPr id="35" name="Group 34"/>
          <p:cNvGrpSpPr/>
          <p:nvPr/>
        </p:nvGrpSpPr>
        <p:grpSpPr>
          <a:xfrm>
            <a:off x="1926571" y="1487821"/>
            <a:ext cx="2830771" cy="2590137"/>
            <a:chOff x="1431983" y="4292381"/>
            <a:chExt cx="3303779" cy="2162726"/>
          </a:xfrm>
        </p:grpSpPr>
        <p:sp>
          <p:nvSpPr>
            <p:cNvPr id="36" name="TextBox 35"/>
            <p:cNvSpPr txBox="1"/>
            <p:nvPr/>
          </p:nvSpPr>
          <p:spPr>
            <a:xfrm>
              <a:off x="2071466" y="6146720"/>
              <a:ext cx="2664296" cy="308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Delay (</a:t>
              </a:r>
              <a:r>
                <a:rPr lang="en-US" dirty="0" err="1"/>
                <a:t>τ</a:t>
              </a:r>
              <a:r>
                <a:rPr lang="en-US" dirty="0"/>
                <a:t>)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431983" y="4292381"/>
              <a:ext cx="1863619" cy="2141657"/>
              <a:chOff x="1431983" y="4292381"/>
              <a:chExt cx="1863619" cy="2141657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431506" y="5210616"/>
                <a:ext cx="432048" cy="792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855442" y="5210616"/>
                <a:ext cx="1440160" cy="10081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287490" y="5426640"/>
                <a:ext cx="72008" cy="7920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/>
              <p:cNvCxnSpPr>
                <a:endCxn id="41" idx="0"/>
              </p:cNvCxnSpPr>
              <p:nvPr/>
            </p:nvCxnSpPr>
            <p:spPr>
              <a:xfrm>
                <a:off x="1855442" y="5426640"/>
                <a:ext cx="46805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907705" y="5342636"/>
                <a:ext cx="720080" cy="539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τ</a:t>
                </a:r>
                <a:r>
                  <a:rPr lang="en-US" baseline="-25000" dirty="0" err="1"/>
                  <a:t>D</a:t>
                </a:r>
                <a:endParaRPr lang="en-US" baseline="-25000" dirty="0"/>
              </a:p>
              <a:p>
                <a:r>
                  <a:rPr lang="en-US" dirty="0"/>
                  <a:t>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558717" y="5165647"/>
                <a:ext cx="2141657" cy="39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Delay Distribution</a:t>
                </a:r>
                <a:r>
                  <a:rPr lang="en-US" sz="1400" dirty="0"/>
                  <a:t> </a:t>
                </a:r>
                <a:r>
                  <a:rPr lang="en-US" sz="1400" i="1" dirty="0" err="1"/>
                  <a:t>ψ</a:t>
                </a:r>
                <a:r>
                  <a:rPr lang="en-US" sz="1400" i="1" dirty="0"/>
                  <a:t>(</a:t>
                </a:r>
                <a:r>
                  <a:rPr lang="en-US" sz="1400" dirty="0" err="1"/>
                  <a:t>τ</a:t>
                </a:r>
                <a:r>
                  <a:rPr lang="en-US" sz="1400" dirty="0"/>
                  <a:t> )</a:t>
                </a:r>
              </a:p>
            </p:txBody>
          </p:sp>
        </p:grpSp>
      </p:grpSp>
      <p:sp>
        <p:nvSpPr>
          <p:cNvPr id="50" name="Rectangle 49"/>
          <p:cNvSpPr/>
          <p:nvPr/>
        </p:nvSpPr>
        <p:spPr>
          <a:xfrm>
            <a:off x="2811992" y="2846238"/>
            <a:ext cx="61698" cy="948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995241" y="2882197"/>
            <a:ext cx="61698" cy="948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147641" y="2839834"/>
            <a:ext cx="61698" cy="948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20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44624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/>
              <a:t>Several Discrete Reprocessing Sites</a:t>
            </a:r>
          </a:p>
        </p:txBody>
      </p:sp>
      <p:cxnSp>
        <p:nvCxnSpPr>
          <p:cNvPr id="139" name="Straight Connector 138"/>
          <p:cNvCxnSpPr/>
          <p:nvPr/>
        </p:nvCxnSpPr>
        <p:spPr>
          <a:xfrm>
            <a:off x="1740024" y="7605464"/>
            <a:ext cx="914400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 rot="19964903">
            <a:off x="5417807" y="1922172"/>
            <a:ext cx="3548269" cy="2465314"/>
          </a:xfrm>
          <a:prstGeom prst="ellipse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  <a:ln w="57150" cmpd="sng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687272" y="174602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Observer</a:t>
            </a:r>
          </a:p>
        </p:txBody>
      </p:sp>
      <p:grpSp>
        <p:nvGrpSpPr>
          <p:cNvPr id="102" name="Group 101"/>
          <p:cNvGrpSpPr/>
          <p:nvPr/>
        </p:nvGrpSpPr>
        <p:grpSpPr>
          <a:xfrm rot="14171389" flipV="1">
            <a:off x="8850638" y="1994336"/>
            <a:ext cx="1016496" cy="1109204"/>
            <a:chOff x="6507832" y="3789040"/>
            <a:chExt cx="1016496" cy="711696"/>
          </a:xfrm>
        </p:grpSpPr>
        <p:sp>
          <p:nvSpPr>
            <p:cNvPr id="103" name="Oval 102"/>
            <p:cNvSpPr/>
            <p:nvPr/>
          </p:nvSpPr>
          <p:spPr>
            <a:xfrm>
              <a:off x="7020272" y="3789040"/>
              <a:ext cx="360040" cy="2880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 flipV="1">
              <a:off x="6732240" y="4005064"/>
              <a:ext cx="36004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6516216" y="4077072"/>
              <a:ext cx="216024" cy="7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6507832" y="4149080"/>
              <a:ext cx="224408" cy="35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876256" y="4077072"/>
              <a:ext cx="648072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022977" y="1657963"/>
            <a:ext cx="2880319" cy="2431189"/>
            <a:chOff x="2339752" y="1700808"/>
            <a:chExt cx="2880319" cy="243118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3923928" y="2924944"/>
              <a:ext cx="1080119" cy="486974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3635897" y="3501008"/>
              <a:ext cx="1584174" cy="630989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39752" y="1700808"/>
              <a:ext cx="2376264" cy="11350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075512" y="2773757"/>
            <a:ext cx="2153439" cy="1360757"/>
            <a:chOff x="3320279" y="2384554"/>
            <a:chExt cx="2153439" cy="1360757"/>
          </a:xfrm>
        </p:grpSpPr>
        <p:cxnSp>
          <p:nvCxnSpPr>
            <p:cNvPr id="72" name="Straight Connector 71"/>
            <p:cNvCxnSpPr>
              <a:stCxn id="51" idx="0"/>
            </p:cNvCxnSpPr>
            <p:nvPr/>
          </p:nvCxnSpPr>
          <p:spPr>
            <a:xfrm flipV="1">
              <a:off x="4814236" y="2594067"/>
              <a:ext cx="659482" cy="88308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347864" y="2708920"/>
              <a:ext cx="529012" cy="326779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2" idx="7"/>
            </p:cNvCxnSpPr>
            <p:nvPr/>
          </p:nvCxnSpPr>
          <p:spPr>
            <a:xfrm>
              <a:off x="4488173" y="2384554"/>
              <a:ext cx="909001" cy="20320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20279" y="2765627"/>
              <a:ext cx="240980" cy="97968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5734944" y="2763454"/>
            <a:ext cx="2520280" cy="1681334"/>
            <a:chOff x="2051720" y="2806300"/>
            <a:chExt cx="2520280" cy="1681334"/>
          </a:xfrm>
        </p:grpSpPr>
        <p:sp>
          <p:nvSpPr>
            <p:cNvPr id="30" name="Oval 29"/>
            <p:cNvSpPr/>
            <p:nvPr/>
          </p:nvSpPr>
          <p:spPr>
            <a:xfrm rot="657760">
              <a:off x="3797824" y="3310401"/>
              <a:ext cx="288032" cy="216024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657760">
              <a:off x="3510260" y="4030435"/>
              <a:ext cx="288032" cy="22094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657760">
              <a:off x="2142109" y="2806300"/>
              <a:ext cx="288032" cy="22094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454636">
              <a:off x="2568761" y="3951103"/>
              <a:ext cx="288032" cy="216024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1720" y="306896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>
                  <a:solidFill>
                    <a:srgbClr val="0000FF"/>
                  </a:solidFill>
                </a:rPr>
                <a:t>i</a:t>
              </a:r>
              <a:r>
                <a:rPr lang="en-US" sz="1600" b="1" i="1" dirty="0">
                  <a:solidFill>
                    <a:srgbClr val="0000FF"/>
                  </a:solidFill>
                </a:rPr>
                <a:t> = 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555776" y="4077072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>
                  <a:solidFill>
                    <a:srgbClr val="0000FF"/>
                  </a:solidFill>
                </a:rPr>
                <a:t>i</a:t>
              </a:r>
              <a:r>
                <a:rPr lang="en-US" sz="1600" b="1" i="1" dirty="0">
                  <a:solidFill>
                    <a:srgbClr val="0000FF"/>
                  </a:solidFill>
                </a:rPr>
                <a:t> = 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3848" y="414908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>
                  <a:solidFill>
                    <a:srgbClr val="0000FF"/>
                  </a:solidFill>
                </a:rPr>
                <a:t>i</a:t>
              </a:r>
              <a:r>
                <a:rPr lang="en-US" sz="1600" b="1" i="1" dirty="0">
                  <a:solidFill>
                    <a:srgbClr val="0000FF"/>
                  </a:solidFill>
                </a:rPr>
                <a:t> = 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995936" y="3356992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>
                  <a:solidFill>
                    <a:srgbClr val="0000FF"/>
                  </a:solidFill>
                </a:rPr>
                <a:t>i</a:t>
              </a:r>
              <a:r>
                <a:rPr lang="en-US" sz="1600" b="1" i="1" dirty="0">
                  <a:solidFill>
                    <a:srgbClr val="0000FF"/>
                  </a:solidFill>
                </a:rPr>
                <a:t> = 4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959081" y="2450051"/>
            <a:ext cx="1366537" cy="662249"/>
            <a:chOff x="7164288" y="2708920"/>
            <a:chExt cx="1366537" cy="66224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7308304" y="2708920"/>
              <a:ext cx="1222521" cy="58003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308304" y="2708920"/>
              <a:ext cx="870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F</a:t>
              </a:r>
              <a:r>
                <a:rPr lang="en-US" baseline="-25000" dirty="0" err="1">
                  <a:solidFill>
                    <a:srgbClr val="FF0000"/>
                  </a:solidFill>
                </a:rPr>
                <a:t>x</a:t>
              </a:r>
              <a:r>
                <a:rPr lang="en-US" dirty="0">
                  <a:solidFill>
                    <a:srgbClr val="FF0000"/>
                  </a:solidFill>
                </a:rPr>
                <a:t>(t)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7164288" y="3212976"/>
              <a:ext cx="232861" cy="15819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5-05-24 at 16.22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925" y="5012889"/>
            <a:ext cx="5765800" cy="14478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grpSp>
        <p:nvGrpSpPr>
          <p:cNvPr id="35" name="Group 34"/>
          <p:cNvGrpSpPr/>
          <p:nvPr/>
        </p:nvGrpSpPr>
        <p:grpSpPr>
          <a:xfrm>
            <a:off x="1926571" y="1487821"/>
            <a:ext cx="2830771" cy="2590137"/>
            <a:chOff x="1431983" y="4292381"/>
            <a:chExt cx="3303779" cy="2162726"/>
          </a:xfrm>
        </p:grpSpPr>
        <p:sp>
          <p:nvSpPr>
            <p:cNvPr id="36" name="TextBox 35"/>
            <p:cNvSpPr txBox="1"/>
            <p:nvPr/>
          </p:nvSpPr>
          <p:spPr>
            <a:xfrm>
              <a:off x="2071466" y="6146720"/>
              <a:ext cx="2664296" cy="308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Delay (</a:t>
              </a:r>
              <a:r>
                <a:rPr lang="en-US" dirty="0" err="1"/>
                <a:t>τ</a:t>
              </a:r>
              <a:r>
                <a:rPr lang="en-US" dirty="0"/>
                <a:t>)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431983" y="4292381"/>
              <a:ext cx="1863619" cy="2141657"/>
              <a:chOff x="1431983" y="4292381"/>
              <a:chExt cx="1863619" cy="2141657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431506" y="5210616"/>
                <a:ext cx="432048" cy="792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855442" y="5210616"/>
                <a:ext cx="1440160" cy="10081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287490" y="5426640"/>
                <a:ext cx="72008" cy="7920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/>
              <p:cNvCxnSpPr>
                <a:endCxn id="41" idx="0"/>
              </p:cNvCxnSpPr>
              <p:nvPr/>
            </p:nvCxnSpPr>
            <p:spPr>
              <a:xfrm>
                <a:off x="1855442" y="5426640"/>
                <a:ext cx="46805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907705" y="5342636"/>
                <a:ext cx="720080" cy="539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τ</a:t>
                </a:r>
                <a:r>
                  <a:rPr lang="en-US" baseline="-25000" dirty="0" err="1"/>
                  <a:t>D</a:t>
                </a:r>
                <a:endParaRPr lang="en-US" baseline="-25000" dirty="0"/>
              </a:p>
              <a:p>
                <a:r>
                  <a:rPr lang="en-US" dirty="0"/>
                  <a:t>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558717" y="5165647"/>
                <a:ext cx="2141657" cy="39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Delay Distribution</a:t>
                </a:r>
                <a:r>
                  <a:rPr lang="en-US" sz="1400" dirty="0"/>
                  <a:t> </a:t>
                </a:r>
                <a:r>
                  <a:rPr lang="en-US" sz="1400" i="1" dirty="0" err="1"/>
                  <a:t>ψ</a:t>
                </a:r>
                <a:r>
                  <a:rPr lang="en-US" sz="1400" i="1" dirty="0"/>
                  <a:t>(</a:t>
                </a:r>
                <a:r>
                  <a:rPr lang="en-US" sz="1400" dirty="0" err="1"/>
                  <a:t>τ</a:t>
                </a:r>
                <a:r>
                  <a:rPr lang="en-US" sz="1400" dirty="0"/>
                  <a:t> )</a:t>
                </a:r>
              </a:p>
            </p:txBody>
          </p:sp>
        </p:grpSp>
      </p:grpSp>
      <p:sp>
        <p:nvSpPr>
          <p:cNvPr id="50" name="Rectangle 49"/>
          <p:cNvSpPr/>
          <p:nvPr/>
        </p:nvSpPr>
        <p:spPr>
          <a:xfrm>
            <a:off x="2811992" y="2846238"/>
            <a:ext cx="61698" cy="948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995241" y="2882197"/>
            <a:ext cx="61698" cy="948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147641" y="2839834"/>
            <a:ext cx="61698" cy="948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02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Accretion Disk Time Delays – Full Treatment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20654" y="1628800"/>
            <a:ext cx="9427875" cy="3409420"/>
            <a:chOff x="564987" y="1357383"/>
            <a:chExt cx="8358447" cy="2725406"/>
          </a:xfrm>
        </p:grpSpPr>
        <p:grpSp>
          <p:nvGrpSpPr>
            <p:cNvPr id="7" name="Group 6"/>
            <p:cNvGrpSpPr/>
            <p:nvPr/>
          </p:nvGrpSpPr>
          <p:grpSpPr>
            <a:xfrm>
              <a:off x="564987" y="1357383"/>
              <a:ext cx="8358447" cy="2725406"/>
              <a:chOff x="1014944" y="1979548"/>
              <a:chExt cx="9193300" cy="272540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080119" y="1979548"/>
                <a:ext cx="9073009" cy="272540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1014944" y="1979548"/>
                <a:ext cx="9193300" cy="2592288"/>
                <a:chOff x="42328" y="1844824"/>
                <a:chExt cx="9193300" cy="2592288"/>
              </a:xfrm>
            </p:grpSpPr>
            <p:pic>
              <p:nvPicPr>
                <p:cNvPr id="16" name="Picture 15" descr="lamppostmodel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0799" y="1844824"/>
                  <a:ext cx="3704829" cy="2592288"/>
                </a:xfrm>
                <a:prstGeom prst="rect">
                  <a:avLst/>
                </a:prstGeom>
              </p:spPr>
            </p:pic>
            <p:grpSp>
              <p:nvGrpSpPr>
                <p:cNvPr id="15" name="Group 14"/>
                <p:cNvGrpSpPr/>
                <p:nvPr/>
              </p:nvGrpSpPr>
              <p:grpSpPr>
                <a:xfrm>
                  <a:off x="1907704" y="3275692"/>
                  <a:ext cx="3719452" cy="1008112"/>
                  <a:chOff x="899592" y="2708920"/>
                  <a:chExt cx="3719452" cy="1008112"/>
                </a:xfrm>
              </p:grpSpPr>
              <p:grpSp>
                <p:nvGrpSpPr>
                  <p:cNvPr id="31" name="Group 30"/>
                  <p:cNvGrpSpPr/>
                  <p:nvPr/>
                </p:nvGrpSpPr>
                <p:grpSpPr>
                  <a:xfrm>
                    <a:off x="899592" y="2708920"/>
                    <a:ext cx="3719452" cy="792088"/>
                    <a:chOff x="899592" y="2420888"/>
                    <a:chExt cx="3719452" cy="792088"/>
                  </a:xfrm>
                </p:grpSpPr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899592" y="2420888"/>
                      <a:ext cx="576064" cy="7920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4571999" y="2420888"/>
                      <a:ext cx="47045" cy="7920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2" name="Rectangle 31"/>
                  <p:cNvSpPr/>
                  <p:nvPr/>
                </p:nvSpPr>
                <p:spPr>
                  <a:xfrm>
                    <a:off x="971600" y="2708920"/>
                    <a:ext cx="3600400" cy="100811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1403648" y="1979548"/>
                  <a:ext cx="4176464" cy="1008112"/>
                  <a:chOff x="755576" y="1484784"/>
                  <a:chExt cx="4176464" cy="1008112"/>
                </a:xfrm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1331640" y="1484784"/>
                    <a:ext cx="3600400" cy="10081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55576" y="1556792"/>
                    <a:ext cx="4059758" cy="864096"/>
                    <a:chOff x="467544" y="1556792"/>
                    <a:chExt cx="4059758" cy="864096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467544" y="1556792"/>
                      <a:ext cx="4059758" cy="792088"/>
                      <a:chOff x="467544" y="1556792"/>
                      <a:chExt cx="4059758" cy="792088"/>
                    </a:xfrm>
                  </p:grpSpPr>
                  <p:sp>
                    <p:nvSpPr>
                      <p:cNvPr id="29" name="Freeform 28"/>
                      <p:cNvSpPr/>
                      <p:nvPr/>
                    </p:nvSpPr>
                    <p:spPr>
                      <a:xfrm>
                        <a:off x="539552" y="1628800"/>
                        <a:ext cx="3987750" cy="688966"/>
                      </a:xfrm>
                      <a:custGeom>
                        <a:avLst/>
                        <a:gdLst>
                          <a:gd name="connsiteX0" fmla="*/ 0 w 3987750"/>
                          <a:gd name="connsiteY0" fmla="*/ 194053 h 688966"/>
                          <a:gd name="connsiteX1" fmla="*/ 317516 w 3987750"/>
                          <a:gd name="connsiteY1" fmla="*/ 211694 h 688966"/>
                          <a:gd name="connsiteX2" fmla="*/ 405714 w 3987750"/>
                          <a:gd name="connsiteY2" fmla="*/ 299900 h 688966"/>
                          <a:gd name="connsiteX3" fmla="*/ 440994 w 3987750"/>
                          <a:gd name="connsiteY3" fmla="*/ 335182 h 688966"/>
                          <a:gd name="connsiteX4" fmla="*/ 511553 w 3987750"/>
                          <a:gd name="connsiteY4" fmla="*/ 423388 h 688966"/>
                          <a:gd name="connsiteX5" fmla="*/ 582112 w 3987750"/>
                          <a:gd name="connsiteY5" fmla="*/ 458670 h 688966"/>
                          <a:gd name="connsiteX6" fmla="*/ 723230 w 3987750"/>
                          <a:gd name="connsiteY6" fmla="*/ 564517 h 688966"/>
                          <a:gd name="connsiteX7" fmla="*/ 829068 w 3987750"/>
                          <a:gd name="connsiteY7" fmla="*/ 599799 h 688966"/>
                          <a:gd name="connsiteX8" fmla="*/ 881987 w 3987750"/>
                          <a:gd name="connsiteY8" fmla="*/ 635082 h 688966"/>
                          <a:gd name="connsiteX9" fmla="*/ 1146583 w 3987750"/>
                          <a:gd name="connsiteY9" fmla="*/ 599799 h 688966"/>
                          <a:gd name="connsiteX10" fmla="*/ 1234782 w 3987750"/>
                          <a:gd name="connsiteY10" fmla="*/ 493953 h 688966"/>
                          <a:gd name="connsiteX11" fmla="*/ 1287701 w 3987750"/>
                          <a:gd name="connsiteY11" fmla="*/ 458670 h 688966"/>
                          <a:gd name="connsiteX12" fmla="*/ 1446459 w 3987750"/>
                          <a:gd name="connsiteY12" fmla="*/ 493953 h 688966"/>
                          <a:gd name="connsiteX13" fmla="*/ 1552297 w 3987750"/>
                          <a:gd name="connsiteY13" fmla="*/ 635082 h 688966"/>
                          <a:gd name="connsiteX14" fmla="*/ 1587577 w 3987750"/>
                          <a:gd name="connsiteY14" fmla="*/ 670364 h 688966"/>
                          <a:gd name="connsiteX15" fmla="*/ 1640496 w 3987750"/>
                          <a:gd name="connsiteY15" fmla="*/ 688005 h 688966"/>
                          <a:gd name="connsiteX16" fmla="*/ 1922732 w 3987750"/>
                          <a:gd name="connsiteY16" fmla="*/ 635082 h 688966"/>
                          <a:gd name="connsiteX17" fmla="*/ 1993291 w 3987750"/>
                          <a:gd name="connsiteY17" fmla="*/ 458670 h 688966"/>
                          <a:gd name="connsiteX18" fmla="*/ 2028570 w 3987750"/>
                          <a:gd name="connsiteY18" fmla="*/ 405747 h 688966"/>
                          <a:gd name="connsiteX19" fmla="*/ 2046210 w 3987750"/>
                          <a:gd name="connsiteY19" fmla="*/ 352823 h 688966"/>
                          <a:gd name="connsiteX20" fmla="*/ 2099129 w 3987750"/>
                          <a:gd name="connsiteY20" fmla="*/ 335182 h 688966"/>
                          <a:gd name="connsiteX21" fmla="*/ 2152049 w 3987750"/>
                          <a:gd name="connsiteY21" fmla="*/ 282259 h 688966"/>
                          <a:gd name="connsiteX22" fmla="*/ 2257887 w 3987750"/>
                          <a:gd name="connsiteY22" fmla="*/ 246976 h 688966"/>
                          <a:gd name="connsiteX23" fmla="*/ 2275527 w 3987750"/>
                          <a:gd name="connsiteY23" fmla="*/ 194053 h 688966"/>
                          <a:gd name="connsiteX24" fmla="*/ 2434284 w 3987750"/>
                          <a:gd name="connsiteY24" fmla="*/ 194053 h 688966"/>
                          <a:gd name="connsiteX25" fmla="*/ 2522483 w 3987750"/>
                          <a:gd name="connsiteY25" fmla="*/ 264617 h 688966"/>
                          <a:gd name="connsiteX26" fmla="*/ 2645961 w 3987750"/>
                          <a:gd name="connsiteY26" fmla="*/ 299900 h 688966"/>
                          <a:gd name="connsiteX27" fmla="*/ 2681241 w 3987750"/>
                          <a:gd name="connsiteY27" fmla="*/ 335182 h 688966"/>
                          <a:gd name="connsiteX28" fmla="*/ 2716520 w 3987750"/>
                          <a:gd name="connsiteY28" fmla="*/ 388106 h 688966"/>
                          <a:gd name="connsiteX29" fmla="*/ 2769440 w 3987750"/>
                          <a:gd name="connsiteY29" fmla="*/ 405747 h 688966"/>
                          <a:gd name="connsiteX30" fmla="*/ 2839998 w 3987750"/>
                          <a:gd name="connsiteY30" fmla="*/ 388106 h 688966"/>
                          <a:gd name="connsiteX31" fmla="*/ 2928197 w 3987750"/>
                          <a:gd name="connsiteY31" fmla="*/ 370464 h 688966"/>
                          <a:gd name="connsiteX32" fmla="*/ 2981116 w 3987750"/>
                          <a:gd name="connsiteY32" fmla="*/ 352823 h 688966"/>
                          <a:gd name="connsiteX33" fmla="*/ 3051675 w 3987750"/>
                          <a:gd name="connsiteY33" fmla="*/ 229335 h 688966"/>
                          <a:gd name="connsiteX34" fmla="*/ 3086955 w 3987750"/>
                          <a:gd name="connsiteY34" fmla="*/ 123488 h 688966"/>
                          <a:gd name="connsiteX35" fmla="*/ 3192793 w 3987750"/>
                          <a:gd name="connsiteY35" fmla="*/ 35282 h 688966"/>
                          <a:gd name="connsiteX36" fmla="*/ 3263352 w 3987750"/>
                          <a:gd name="connsiteY36" fmla="*/ 17641 h 688966"/>
                          <a:gd name="connsiteX37" fmla="*/ 3316271 w 3987750"/>
                          <a:gd name="connsiteY37" fmla="*/ 0 h 688966"/>
                          <a:gd name="connsiteX38" fmla="*/ 3439750 w 3987750"/>
                          <a:gd name="connsiteY38" fmla="*/ 17641 h 688966"/>
                          <a:gd name="connsiteX39" fmla="*/ 3580868 w 3987750"/>
                          <a:gd name="connsiteY39" fmla="*/ 229335 h 688966"/>
                          <a:gd name="connsiteX40" fmla="*/ 3616147 w 3987750"/>
                          <a:gd name="connsiteY40" fmla="*/ 282259 h 688966"/>
                          <a:gd name="connsiteX41" fmla="*/ 3669066 w 3987750"/>
                          <a:gd name="connsiteY41" fmla="*/ 317541 h 688966"/>
                          <a:gd name="connsiteX42" fmla="*/ 3810184 w 3987750"/>
                          <a:gd name="connsiteY42" fmla="*/ 423388 h 688966"/>
                          <a:gd name="connsiteX43" fmla="*/ 3916023 w 3987750"/>
                          <a:gd name="connsiteY43" fmla="*/ 458670 h 688966"/>
                          <a:gd name="connsiteX44" fmla="*/ 3986582 w 3987750"/>
                          <a:gd name="connsiteY44" fmla="*/ 546876 h 688966"/>
                          <a:gd name="connsiteX45" fmla="*/ 3986582 w 3987750"/>
                          <a:gd name="connsiteY45" fmla="*/ 564517 h 6889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3987750" h="688966">
                            <a:moveTo>
                              <a:pt x="0" y="194053"/>
                            </a:moveTo>
                            <a:cubicBezTo>
                              <a:pt x="105839" y="199933"/>
                              <a:pt x="211992" y="201643"/>
                              <a:pt x="317516" y="211694"/>
                            </a:cubicBezTo>
                            <a:cubicBezTo>
                              <a:pt x="393157" y="218898"/>
                              <a:pt x="365268" y="239226"/>
                              <a:pt x="405714" y="299900"/>
                            </a:cubicBezTo>
                            <a:cubicBezTo>
                              <a:pt x="414939" y="313739"/>
                              <a:pt x="430605" y="322194"/>
                              <a:pt x="440994" y="335182"/>
                            </a:cubicBezTo>
                            <a:cubicBezTo>
                              <a:pt x="467956" y="368887"/>
                              <a:pt x="475043" y="399046"/>
                              <a:pt x="511553" y="423388"/>
                            </a:cubicBezTo>
                            <a:cubicBezTo>
                              <a:pt x="533432" y="437975"/>
                              <a:pt x="558592" y="446909"/>
                              <a:pt x="582112" y="458670"/>
                            </a:cubicBezTo>
                            <a:cubicBezTo>
                              <a:pt x="623903" y="500465"/>
                              <a:pt x="663387" y="544568"/>
                              <a:pt x="723230" y="564517"/>
                            </a:cubicBezTo>
                            <a:lnTo>
                              <a:pt x="829068" y="599799"/>
                            </a:lnTo>
                            <a:cubicBezTo>
                              <a:pt x="846708" y="611560"/>
                              <a:pt x="860786" y="635082"/>
                              <a:pt x="881987" y="635082"/>
                            </a:cubicBezTo>
                            <a:cubicBezTo>
                              <a:pt x="970966" y="635082"/>
                              <a:pt x="1060850" y="623616"/>
                              <a:pt x="1146583" y="599799"/>
                            </a:cubicBezTo>
                            <a:cubicBezTo>
                              <a:pt x="1186597" y="588683"/>
                              <a:pt x="1209373" y="519364"/>
                              <a:pt x="1234782" y="493953"/>
                            </a:cubicBezTo>
                            <a:cubicBezTo>
                              <a:pt x="1249773" y="478961"/>
                              <a:pt x="1270061" y="470431"/>
                              <a:pt x="1287701" y="458670"/>
                            </a:cubicBezTo>
                            <a:cubicBezTo>
                              <a:pt x="1309083" y="462234"/>
                              <a:pt x="1413052" y="473907"/>
                              <a:pt x="1446459" y="493953"/>
                            </a:cubicBezTo>
                            <a:cubicBezTo>
                              <a:pt x="1485582" y="517429"/>
                              <a:pt x="1539158" y="621943"/>
                              <a:pt x="1552297" y="635082"/>
                            </a:cubicBezTo>
                            <a:cubicBezTo>
                              <a:pt x="1564057" y="646843"/>
                              <a:pt x="1573316" y="661807"/>
                              <a:pt x="1587577" y="670364"/>
                            </a:cubicBezTo>
                            <a:cubicBezTo>
                              <a:pt x="1603521" y="679931"/>
                              <a:pt x="1622856" y="682125"/>
                              <a:pt x="1640496" y="688005"/>
                            </a:cubicBezTo>
                            <a:cubicBezTo>
                              <a:pt x="1690533" y="684156"/>
                              <a:pt x="1861449" y="708629"/>
                              <a:pt x="1922732" y="635082"/>
                            </a:cubicBezTo>
                            <a:cubicBezTo>
                              <a:pt x="1990338" y="553948"/>
                              <a:pt x="1927498" y="557369"/>
                              <a:pt x="1993291" y="458670"/>
                            </a:cubicBezTo>
                            <a:cubicBezTo>
                              <a:pt x="2005051" y="441029"/>
                              <a:pt x="2019089" y="424710"/>
                              <a:pt x="2028570" y="405747"/>
                            </a:cubicBezTo>
                            <a:cubicBezTo>
                              <a:pt x="2036886" y="389114"/>
                              <a:pt x="2033062" y="365973"/>
                              <a:pt x="2046210" y="352823"/>
                            </a:cubicBezTo>
                            <a:cubicBezTo>
                              <a:pt x="2059357" y="339675"/>
                              <a:pt x="2081489" y="341062"/>
                              <a:pt x="2099129" y="335182"/>
                            </a:cubicBezTo>
                            <a:cubicBezTo>
                              <a:pt x="2116769" y="317541"/>
                              <a:pt x="2130241" y="294375"/>
                              <a:pt x="2152049" y="282259"/>
                            </a:cubicBezTo>
                            <a:cubicBezTo>
                              <a:pt x="2184557" y="264198"/>
                              <a:pt x="2257887" y="246976"/>
                              <a:pt x="2257887" y="246976"/>
                            </a:cubicBezTo>
                            <a:cubicBezTo>
                              <a:pt x="2263767" y="229335"/>
                              <a:pt x="2262379" y="207202"/>
                              <a:pt x="2275527" y="194053"/>
                            </a:cubicBezTo>
                            <a:cubicBezTo>
                              <a:pt x="2312748" y="156829"/>
                              <a:pt x="2405566" y="189266"/>
                              <a:pt x="2434284" y="194053"/>
                            </a:cubicBezTo>
                            <a:cubicBezTo>
                              <a:pt x="2467098" y="226869"/>
                              <a:pt x="2477978" y="242363"/>
                              <a:pt x="2522483" y="264617"/>
                            </a:cubicBezTo>
                            <a:cubicBezTo>
                              <a:pt x="2547794" y="277274"/>
                              <a:pt x="2623346" y="294246"/>
                              <a:pt x="2645961" y="299900"/>
                            </a:cubicBezTo>
                            <a:cubicBezTo>
                              <a:pt x="2657721" y="311661"/>
                              <a:pt x="2670852" y="322194"/>
                              <a:pt x="2681241" y="335182"/>
                            </a:cubicBezTo>
                            <a:cubicBezTo>
                              <a:pt x="2694485" y="351738"/>
                              <a:pt x="2699965" y="374861"/>
                              <a:pt x="2716520" y="388106"/>
                            </a:cubicBezTo>
                            <a:cubicBezTo>
                              <a:pt x="2731039" y="399722"/>
                              <a:pt x="2751800" y="399867"/>
                              <a:pt x="2769440" y="405747"/>
                            </a:cubicBezTo>
                            <a:cubicBezTo>
                              <a:pt x="2792959" y="399867"/>
                              <a:pt x="2816332" y="393366"/>
                              <a:pt x="2839998" y="388106"/>
                            </a:cubicBezTo>
                            <a:cubicBezTo>
                              <a:pt x="2869266" y="381601"/>
                              <a:pt x="2899110" y="377736"/>
                              <a:pt x="2928197" y="370464"/>
                            </a:cubicBezTo>
                            <a:cubicBezTo>
                              <a:pt x="2946236" y="365954"/>
                              <a:pt x="2963476" y="358703"/>
                              <a:pt x="2981116" y="352823"/>
                            </a:cubicBezTo>
                            <a:cubicBezTo>
                              <a:pt x="3035071" y="190948"/>
                              <a:pt x="2944881" y="442941"/>
                              <a:pt x="3051675" y="229335"/>
                            </a:cubicBezTo>
                            <a:cubicBezTo>
                              <a:pt x="3068306" y="196070"/>
                              <a:pt x="3060658" y="149787"/>
                              <a:pt x="3086955" y="123488"/>
                            </a:cubicBezTo>
                            <a:cubicBezTo>
                              <a:pt x="3118740" y="91701"/>
                              <a:pt x="3149817" y="53702"/>
                              <a:pt x="3192793" y="35282"/>
                            </a:cubicBezTo>
                            <a:cubicBezTo>
                              <a:pt x="3215076" y="25731"/>
                              <a:pt x="3240041" y="24302"/>
                              <a:pt x="3263352" y="17641"/>
                            </a:cubicBezTo>
                            <a:cubicBezTo>
                              <a:pt x="3281230" y="12532"/>
                              <a:pt x="3298631" y="5880"/>
                              <a:pt x="3316271" y="0"/>
                            </a:cubicBezTo>
                            <a:cubicBezTo>
                              <a:pt x="3357431" y="5880"/>
                              <a:pt x="3405566" y="-6027"/>
                              <a:pt x="3439750" y="17641"/>
                            </a:cubicBezTo>
                            <a:cubicBezTo>
                              <a:pt x="3520196" y="73339"/>
                              <a:pt x="3537704" y="153791"/>
                              <a:pt x="3580868" y="229335"/>
                            </a:cubicBezTo>
                            <a:cubicBezTo>
                              <a:pt x="3591386" y="247743"/>
                              <a:pt x="3601156" y="267267"/>
                              <a:pt x="3616147" y="282259"/>
                            </a:cubicBezTo>
                            <a:cubicBezTo>
                              <a:pt x="3631138" y="297251"/>
                              <a:pt x="3652511" y="304296"/>
                              <a:pt x="3669066" y="317541"/>
                            </a:cubicBezTo>
                            <a:cubicBezTo>
                              <a:pt x="3728764" y="365303"/>
                              <a:pt x="3704692" y="388222"/>
                              <a:pt x="3810184" y="423388"/>
                            </a:cubicBezTo>
                            <a:lnTo>
                              <a:pt x="3916023" y="458670"/>
                            </a:lnTo>
                            <a:cubicBezTo>
                              <a:pt x="3948836" y="491486"/>
                              <a:pt x="3964331" y="502371"/>
                              <a:pt x="3986582" y="546876"/>
                            </a:cubicBezTo>
                            <a:cubicBezTo>
                              <a:pt x="3989212" y="552136"/>
                              <a:pt x="3986582" y="558637"/>
                              <a:pt x="3986582" y="564517"/>
                            </a:cubicBezTo>
                          </a:path>
                        </a:pathLst>
                      </a:cu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467544" y="1556792"/>
                        <a:ext cx="576064" cy="792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scene3d>
                        <a:camera prst="orthographicFront"/>
                        <a:lightRig rig="threePt" dir="t">
                          <a:rot lat="0" lon="0" rev="0"/>
                        </a:lightRig>
                      </a:scene3d>
                      <a:sp3d contourW="9525" prstMaterial="matte">
                        <a:bevelT w="0" h="0"/>
                        <a:contourClr>
                          <a:schemeClr val="accent1">
                            <a:shade val="70000"/>
                            <a:satMod val="10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28" name="Straight Connector 27"/>
                    <p:cNvCxnSpPr/>
                    <p:nvPr/>
                  </p:nvCxnSpPr>
                  <p:spPr>
                    <a:xfrm>
                      <a:off x="1043608" y="1556792"/>
                      <a:ext cx="0" cy="86409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8" name="Rectangle 17"/>
                <p:cNvSpPr/>
                <p:nvPr/>
              </p:nvSpPr>
              <p:spPr>
                <a:xfrm>
                  <a:off x="467544" y="2555612"/>
                  <a:ext cx="1440160" cy="100811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979712" y="2051556"/>
                  <a:ext cx="792088" cy="295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F</a:t>
                  </a:r>
                  <a:r>
                    <a:rPr lang="en-US" baseline="-25000" dirty="0" err="1"/>
                    <a:t>x</a:t>
                  </a:r>
                  <a:r>
                    <a:rPr lang="en-US" dirty="0"/>
                    <a:t>(t)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979712" y="3275692"/>
                  <a:ext cx="792088" cy="295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F</a:t>
                  </a:r>
                  <a:r>
                    <a:rPr lang="en-US" baseline="-25000" dirty="0"/>
                    <a:t>D</a:t>
                  </a:r>
                  <a:r>
                    <a:rPr lang="en-US" dirty="0"/>
                    <a:t>(t)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683568" y="3563724"/>
                  <a:ext cx="936104" cy="2952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Delay </a:t>
                  </a:r>
                  <a:r>
                    <a:rPr lang="en-US" dirty="0" err="1"/>
                    <a:t>τ</a:t>
                  </a:r>
                  <a:endParaRPr lang="en-US" dirty="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 rot="16200000">
                  <a:off x="-313066" y="2838998"/>
                  <a:ext cx="10801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/>
                    <a:t>ψ</a:t>
                  </a:r>
                  <a:r>
                    <a:rPr lang="en-US" i="1" dirty="0"/>
                    <a:t>(</a:t>
                  </a:r>
                  <a:r>
                    <a:rPr lang="en-US" dirty="0" err="1"/>
                    <a:t>τ|λ</a:t>
                  </a:r>
                  <a:r>
                    <a:rPr lang="en-US" dirty="0"/>
                    <a:t> )</a:t>
                  </a: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1979712" y="3635732"/>
                  <a:ext cx="3608507" cy="527360"/>
                </a:xfrm>
                <a:custGeom>
                  <a:avLst/>
                  <a:gdLst>
                    <a:gd name="connsiteX0" fmla="*/ 0 w 3608507"/>
                    <a:gd name="connsiteY0" fmla="*/ 416576 h 527360"/>
                    <a:gd name="connsiteX1" fmla="*/ 529192 w 3608507"/>
                    <a:gd name="connsiteY1" fmla="*/ 522423 h 527360"/>
                    <a:gd name="connsiteX2" fmla="*/ 1446459 w 3608507"/>
                    <a:gd name="connsiteY2" fmla="*/ 275447 h 527360"/>
                    <a:gd name="connsiteX3" fmla="*/ 2099129 w 3608507"/>
                    <a:gd name="connsiteY3" fmla="*/ 504782 h 527360"/>
                    <a:gd name="connsiteX4" fmla="*/ 2716520 w 3608507"/>
                    <a:gd name="connsiteY4" fmla="*/ 381294 h 527360"/>
                    <a:gd name="connsiteX5" fmla="*/ 3122234 w 3608507"/>
                    <a:gd name="connsiteY5" fmla="*/ 10830 h 527360"/>
                    <a:gd name="connsiteX6" fmla="*/ 3545588 w 3608507"/>
                    <a:gd name="connsiteY6" fmla="*/ 99035 h 527360"/>
                    <a:gd name="connsiteX7" fmla="*/ 3598507 w 3608507"/>
                    <a:gd name="connsiteY7" fmla="*/ 99035 h 527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608507" h="527360">
                      <a:moveTo>
                        <a:pt x="0" y="416576"/>
                      </a:moveTo>
                      <a:cubicBezTo>
                        <a:pt x="144058" y="481260"/>
                        <a:pt x="288116" y="545945"/>
                        <a:pt x="529192" y="522423"/>
                      </a:cubicBezTo>
                      <a:cubicBezTo>
                        <a:pt x="770269" y="498902"/>
                        <a:pt x="1184803" y="278387"/>
                        <a:pt x="1446459" y="275447"/>
                      </a:cubicBezTo>
                      <a:cubicBezTo>
                        <a:pt x="1708115" y="272507"/>
                        <a:pt x="1887452" y="487141"/>
                        <a:pt x="2099129" y="504782"/>
                      </a:cubicBezTo>
                      <a:cubicBezTo>
                        <a:pt x="2310806" y="522423"/>
                        <a:pt x="2546003" y="463619"/>
                        <a:pt x="2716520" y="381294"/>
                      </a:cubicBezTo>
                      <a:cubicBezTo>
                        <a:pt x="2887037" y="298969"/>
                        <a:pt x="2984056" y="57873"/>
                        <a:pt x="3122234" y="10830"/>
                      </a:cubicBezTo>
                      <a:cubicBezTo>
                        <a:pt x="3260412" y="-36213"/>
                        <a:pt x="3466209" y="84334"/>
                        <a:pt x="3545588" y="99035"/>
                      </a:cubicBezTo>
                      <a:cubicBezTo>
                        <a:pt x="3624967" y="113736"/>
                        <a:pt x="3611737" y="106385"/>
                        <a:pt x="3598507" y="99035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467544" y="2699628"/>
                  <a:ext cx="1314414" cy="864562"/>
                </a:xfrm>
                <a:custGeom>
                  <a:avLst/>
                  <a:gdLst>
                    <a:gd name="connsiteX0" fmla="*/ 0 w 1314414"/>
                    <a:gd name="connsiteY0" fmla="*/ 829134 h 864562"/>
                    <a:gd name="connsiteX1" fmla="*/ 299875 w 1314414"/>
                    <a:gd name="connsiteY1" fmla="*/ 740928 h 864562"/>
                    <a:gd name="connsiteX2" fmla="*/ 670310 w 1314414"/>
                    <a:gd name="connsiteY2" fmla="*/ 0 h 864562"/>
                    <a:gd name="connsiteX3" fmla="*/ 1023104 w 1314414"/>
                    <a:gd name="connsiteY3" fmla="*/ 740928 h 864562"/>
                    <a:gd name="connsiteX4" fmla="*/ 1287701 w 1314414"/>
                    <a:gd name="connsiteY4" fmla="*/ 846775 h 864562"/>
                    <a:gd name="connsiteX5" fmla="*/ 1305340 w 1314414"/>
                    <a:gd name="connsiteY5" fmla="*/ 864417 h 864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14" h="864562">
                      <a:moveTo>
                        <a:pt x="0" y="829134"/>
                      </a:moveTo>
                      <a:cubicBezTo>
                        <a:pt x="94078" y="854125"/>
                        <a:pt x="188157" y="879117"/>
                        <a:pt x="299875" y="740928"/>
                      </a:cubicBezTo>
                      <a:cubicBezTo>
                        <a:pt x="411593" y="602739"/>
                        <a:pt x="549772" y="0"/>
                        <a:pt x="670310" y="0"/>
                      </a:cubicBezTo>
                      <a:cubicBezTo>
                        <a:pt x="790848" y="0"/>
                        <a:pt x="920206" y="599799"/>
                        <a:pt x="1023104" y="740928"/>
                      </a:cubicBezTo>
                      <a:cubicBezTo>
                        <a:pt x="1126003" y="882057"/>
                        <a:pt x="1240662" y="826194"/>
                        <a:pt x="1287701" y="846775"/>
                      </a:cubicBezTo>
                      <a:cubicBezTo>
                        <a:pt x="1334740" y="867356"/>
                        <a:pt x="1305340" y="864417"/>
                        <a:pt x="1305340" y="864417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" name="Straight Connector 7"/>
            <p:cNvCxnSpPr/>
            <p:nvPr/>
          </p:nvCxnSpPr>
          <p:spPr>
            <a:xfrm>
              <a:off x="3500485" y="2325089"/>
              <a:ext cx="862911" cy="132798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522634" y="2330774"/>
              <a:ext cx="0" cy="1249565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522634" y="3636793"/>
              <a:ext cx="840762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652882" y="3517959"/>
              <a:ext cx="710514" cy="369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&lt;</a:t>
              </a:r>
              <a:r>
                <a:rPr lang="en-US" sz="2400" b="1" dirty="0" err="1">
                  <a:solidFill>
                    <a:srgbClr val="FF0000"/>
                  </a:solidFill>
                </a:rPr>
                <a:t>τ</a:t>
              </a:r>
              <a:r>
                <a:rPr lang="en-US" sz="2400" b="1" dirty="0">
                  <a:solidFill>
                    <a:srgbClr val="FF0000"/>
                  </a:solidFill>
                </a:rPr>
                <a:t>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77246" y="3747523"/>
              <a:ext cx="2102431" cy="295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 (days)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-1983157" y="8242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Evaluate numerically</a:t>
            </a:r>
          </a:p>
        </p:txBody>
      </p:sp>
      <p:pic>
        <p:nvPicPr>
          <p:cNvPr id="4" name="Picture 3" descr="Screen Shot 2015-05-24 at 16.22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09" y="5490247"/>
            <a:ext cx="5083068" cy="1030308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creen Shot 2017-11-30 at 22.38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10" y="2379001"/>
            <a:ext cx="1551957" cy="14341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93038" y="2517980"/>
            <a:ext cx="1106568" cy="634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736630" y="2835281"/>
            <a:ext cx="515805" cy="634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19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C2252-D29D-3B47-BB5B-A647A6D2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440" y="245500"/>
            <a:ext cx="10515600" cy="1325563"/>
          </a:xfrm>
        </p:spPr>
        <p:txBody>
          <a:bodyPr/>
          <a:lstStyle/>
          <a:p>
            <a:r>
              <a:rPr lang="en-US" dirty="0"/>
              <a:t>Measuring lags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A39B3-5AD3-9249-BA8D-E163FF8579CE}"/>
              </a:ext>
            </a:extLst>
          </p:cNvPr>
          <p:cNvSpPr txBox="1"/>
          <p:nvPr/>
        </p:nvSpPr>
        <p:spPr>
          <a:xfrm>
            <a:off x="8786821" y="901446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11901-8E33-5D48-85A7-C19256748835}"/>
              </a:ext>
            </a:extLst>
          </p:cNvPr>
          <p:cNvSpPr txBox="1"/>
          <p:nvPr/>
        </p:nvSpPr>
        <p:spPr>
          <a:xfrm>
            <a:off x="10180320" y="7995067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56062-5B53-7446-9561-8BA069167F67}"/>
              </a:ext>
            </a:extLst>
          </p:cNvPr>
          <p:cNvSpPr txBox="1"/>
          <p:nvPr/>
        </p:nvSpPr>
        <p:spPr>
          <a:xfrm>
            <a:off x="7479041" y="5836850"/>
            <a:ext cx="255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of both worlds….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16992-0D27-F648-8E93-3A0D19052B17}"/>
              </a:ext>
            </a:extLst>
          </p:cNvPr>
          <p:cNvSpPr txBox="1"/>
          <p:nvPr/>
        </p:nvSpPr>
        <p:spPr>
          <a:xfrm>
            <a:off x="579120" y="3078480"/>
            <a:ext cx="6065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 the full accretion disc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light curve cross correlation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an auto regressive technique…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F992E-675E-894D-B036-03BD9D0A2C0F}"/>
              </a:ext>
            </a:extLst>
          </p:cNvPr>
          <p:cNvSpPr txBox="1"/>
          <p:nvPr/>
        </p:nvSpPr>
        <p:spPr>
          <a:xfrm>
            <a:off x="6939921" y="2489170"/>
            <a:ext cx="41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4E673-88FF-0142-82BD-6100D55678AE}"/>
              </a:ext>
            </a:extLst>
          </p:cNvPr>
          <p:cNvSpPr txBox="1"/>
          <p:nvPr/>
        </p:nvSpPr>
        <p:spPr>
          <a:xfrm>
            <a:off x="5995041" y="2858502"/>
            <a:ext cx="3169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information on the accretion disc (temperature, black hole accretion rate, vertical structure)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ECA63-B3F6-9C4C-8B3F-D120F2C4D2F0}"/>
              </a:ext>
            </a:extLst>
          </p:cNvPr>
          <p:cNvSpPr txBox="1"/>
          <p:nvPr/>
        </p:nvSpPr>
        <p:spPr>
          <a:xfrm>
            <a:off x="10327961" y="2388156"/>
            <a:ext cx="413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66ED21-CCA3-4843-94B4-1E0E2786F33D}"/>
              </a:ext>
            </a:extLst>
          </p:cNvPr>
          <p:cNvSpPr txBox="1"/>
          <p:nvPr/>
        </p:nvSpPr>
        <p:spPr>
          <a:xfrm>
            <a:off x="9274021" y="2858502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computationally slow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C08802-0CB1-C944-94DE-7351BAD7EF48}"/>
              </a:ext>
            </a:extLst>
          </p:cNvPr>
          <p:cNvSpPr txBox="1"/>
          <p:nvPr/>
        </p:nvSpPr>
        <p:spPr>
          <a:xfrm>
            <a:off x="5995041" y="4472984"/>
            <a:ext cx="27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Fast, simple, fewer assumptions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E6512-67F0-B940-B15F-A1E6565F94FD}"/>
              </a:ext>
            </a:extLst>
          </p:cNvPr>
          <p:cNvSpPr txBox="1"/>
          <p:nvPr/>
        </p:nvSpPr>
        <p:spPr>
          <a:xfrm>
            <a:off x="9164961" y="4407034"/>
            <a:ext cx="2791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Limited information on accretion disc (only average lag available NO lag distribution)</a:t>
            </a:r>
          </a:p>
        </p:txBody>
      </p:sp>
      <p:pic>
        <p:nvPicPr>
          <p:cNvPr id="18" name="xray_flare_cut">
            <a:hlinkClick r:id="" action="ppaction://media"/>
            <a:extLst>
              <a:ext uri="{FF2B5EF4-FFF2-40B4-BE49-F238E27FC236}">
                <a16:creationId xmlns:a16="http://schemas.microsoft.com/office/drawing/2014/main" id="{D678408A-1E75-9C44-9E7D-40C7FDD5D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104" y="0"/>
            <a:ext cx="4130040" cy="2976762"/>
          </a:xfrm>
          <a:prstGeom prst="rect">
            <a:avLst/>
          </a:prstGeom>
        </p:spPr>
      </p:pic>
      <p:pic>
        <p:nvPicPr>
          <p:cNvPr id="19" name="Picture 18" descr="Screen Shot 2015-05-24 at 16.22.47.png">
            <a:extLst>
              <a:ext uri="{FF2B5EF4-FFF2-40B4-BE49-F238E27FC236}">
                <a16:creationId xmlns:a16="http://schemas.microsoft.com/office/drawing/2014/main" id="{A44F4895-297E-604B-98C8-5C5692DB3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85" y="3429000"/>
            <a:ext cx="3107300" cy="629831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A74398-B15A-B442-AEBA-9449A1C80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785" y="4890715"/>
            <a:ext cx="2044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4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meseries_ccf_demo">
            <a:hlinkClick r:id="" action="ppaction://media"/>
            <a:extLst>
              <a:ext uri="{FF2B5EF4-FFF2-40B4-BE49-F238E27FC236}">
                <a16:creationId xmlns:a16="http://schemas.microsoft.com/office/drawing/2014/main" id="{EC78E843-A480-0141-BD02-5346EEE295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6762" y="828614"/>
            <a:ext cx="6895238" cy="4596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81DB89-32D0-C447-A361-5F6ADD9069D2}"/>
              </a:ext>
            </a:extLst>
          </p:cNvPr>
          <p:cNvSpPr txBox="1"/>
          <p:nvPr/>
        </p:nvSpPr>
        <p:spPr>
          <a:xfrm>
            <a:off x="1706880" y="243840"/>
            <a:ext cx="896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Measuring lags using cross 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C1815-2374-F14D-B853-FF8CBE26EA4A}"/>
              </a:ext>
            </a:extLst>
          </p:cNvPr>
          <p:cNvSpPr txBox="1"/>
          <p:nvPr/>
        </p:nvSpPr>
        <p:spPr>
          <a:xfrm>
            <a:off x="0" y="1139505"/>
            <a:ext cx="563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two time series signals.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a lag by shifting one signal pixel by pixel and multiplying together the original and shifted time series.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BF213-4D7B-0E43-BA19-44EE49A47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82" y="2882887"/>
            <a:ext cx="4129580" cy="83537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CB807-383B-2144-BB8C-4AB5DA6DD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17" y="3872090"/>
            <a:ext cx="4660045" cy="310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3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8DEE828-0BC9-4444-A4C4-1E2B45EAB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28"/>
          <a:stretch/>
        </p:blipFill>
        <p:spPr>
          <a:xfrm>
            <a:off x="4998719" y="1571721"/>
            <a:ext cx="6526901" cy="506349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C6E10D-4C89-3D4C-BBB5-A9C65D907C11}"/>
              </a:ext>
            </a:extLst>
          </p:cNvPr>
          <p:cNvSpPr/>
          <p:nvPr/>
        </p:nvSpPr>
        <p:spPr>
          <a:xfrm>
            <a:off x="720990" y="379173"/>
            <a:ext cx="3910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Auto regressive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EF399-02DB-C54C-AB29-2569DD9035AA}"/>
              </a:ext>
            </a:extLst>
          </p:cNvPr>
          <p:cNvSpPr/>
          <p:nvPr/>
        </p:nvSpPr>
        <p:spPr>
          <a:xfrm>
            <a:off x="11155680" y="2177534"/>
            <a:ext cx="739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X-rays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2A180-B89E-3E4C-94FC-C6970D0FE7EB}"/>
              </a:ext>
            </a:extLst>
          </p:cNvPr>
          <p:cNvSpPr/>
          <p:nvPr/>
        </p:nvSpPr>
        <p:spPr>
          <a:xfrm>
            <a:off x="11155680" y="3926316"/>
            <a:ext cx="816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optical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D9DB5-9045-204E-9995-8C8B692657C2}"/>
              </a:ext>
            </a:extLst>
          </p:cNvPr>
          <p:cNvSpPr/>
          <p:nvPr/>
        </p:nvSpPr>
        <p:spPr>
          <a:xfrm>
            <a:off x="11155680" y="5351932"/>
            <a:ext cx="11583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 lag</a:t>
            </a:r>
          </a:p>
          <a:p>
            <a:r>
              <a:rPr lang="en-US" dirty="0"/>
              <a:t> weighting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F9DCD6-7B3A-4642-B812-A04D8295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512" y="379173"/>
            <a:ext cx="2629375" cy="7411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3D3CF-E2E9-8443-889D-5408498F42EE}"/>
              </a:ext>
            </a:extLst>
          </p:cNvPr>
          <p:cNvSpPr txBox="1"/>
          <p:nvPr/>
        </p:nvSpPr>
        <p:spPr>
          <a:xfrm>
            <a:off x="4552153" y="2238494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A115D-BD1C-3A42-9A60-C4DBA86A1106}"/>
              </a:ext>
            </a:extLst>
          </p:cNvPr>
          <p:cNvSpPr txBox="1"/>
          <p:nvPr/>
        </p:nvSpPr>
        <p:spPr>
          <a:xfrm>
            <a:off x="4567816" y="382736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EF9302-DD17-2C4C-B58B-C1C33B01BF32}"/>
              </a:ext>
            </a:extLst>
          </p:cNvPr>
          <p:cNvSpPr txBox="1"/>
          <p:nvPr/>
        </p:nvSpPr>
        <p:spPr>
          <a:xfrm>
            <a:off x="4511312" y="5490431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9D5592-137E-F94D-8FF2-913F7B4E7CE3}"/>
              </a:ext>
            </a:extLst>
          </p:cNvPr>
          <p:cNvCxnSpPr>
            <a:cxnSpLocks/>
          </p:cNvCxnSpPr>
          <p:nvPr/>
        </p:nvCxnSpPr>
        <p:spPr>
          <a:xfrm>
            <a:off x="8747760" y="2546866"/>
            <a:ext cx="0" cy="2047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182368-14B1-F84B-BB8E-BC0FBEDA80C1}"/>
              </a:ext>
            </a:extLst>
          </p:cNvPr>
          <p:cNvCxnSpPr>
            <a:cxnSpLocks/>
          </p:cNvCxnSpPr>
          <p:nvPr/>
        </p:nvCxnSpPr>
        <p:spPr>
          <a:xfrm>
            <a:off x="9022080" y="2546866"/>
            <a:ext cx="0" cy="2047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0AE828-4460-624A-9909-C9B1D144386A}"/>
              </a:ext>
            </a:extLst>
          </p:cNvPr>
          <p:cNvSpPr txBox="1"/>
          <p:nvPr/>
        </p:nvSpPr>
        <p:spPr>
          <a:xfrm>
            <a:off x="720990" y="2177534"/>
            <a:ext cx="3790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recover spread of time lags at different delays (CCF just gives a mean)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hard and fast way to decide how many look back times to consider. Need to be careful to avoid overfitting – use a mixture of regularization and AIC techniques mentioned</a:t>
            </a:r>
          </a:p>
        </p:txBody>
      </p:sp>
    </p:spTree>
    <p:extLst>
      <p:ext uri="{BB962C8B-B14F-4D97-AF65-F5344CB8AC3E}">
        <p14:creationId xmlns:p14="http://schemas.microsoft.com/office/powerpoint/2010/main" val="124056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14ED-5A02-0542-B4DD-503FB14B1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067" y="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Back to Oil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328C3-E893-0448-8AA0-797041FE2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1830997"/>
            <a:ext cx="6705600" cy="50270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8A81F1-A0EE-C74A-91D8-A6AA61F8A30C}"/>
              </a:ext>
            </a:extLst>
          </p:cNvPr>
          <p:cNvSpPr/>
          <p:nvPr/>
        </p:nvSpPr>
        <p:spPr>
          <a:xfrm>
            <a:off x="0" y="1120676"/>
            <a:ext cx="11353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 am analyzing Gasoline flows from North West Europe to Canada East Coast and PADD 1. To predict flows and include additional components into the time series modelling.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Predicted ARB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Calculated ARB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Crude imports into NEW.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Worldwide Gasoline flows.</a:t>
            </a:r>
          </a:p>
        </p:txBody>
      </p:sp>
    </p:spTree>
    <p:extLst>
      <p:ext uri="{BB962C8B-B14F-4D97-AF65-F5344CB8AC3E}">
        <p14:creationId xmlns:p14="http://schemas.microsoft.com/office/powerpoint/2010/main" val="156684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2D7ECB-641B-E743-9835-842BBD51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37920"/>
            <a:ext cx="6096000" cy="513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7929E-EC88-BF47-854D-77BC3B4D4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7920"/>
            <a:ext cx="5699760" cy="5130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101D2E-6C91-D049-A49E-A68672D6B45B}"/>
              </a:ext>
            </a:extLst>
          </p:cNvPr>
          <p:cNvSpPr/>
          <p:nvPr/>
        </p:nvSpPr>
        <p:spPr>
          <a:xfrm>
            <a:off x="7964051" y="589280"/>
            <a:ext cx="221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Flows - calculated arb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89DE3D-67AD-9242-9DBA-96812483444F}"/>
              </a:ext>
            </a:extLst>
          </p:cNvPr>
          <p:cNvSpPr/>
          <p:nvPr/>
        </p:nvSpPr>
        <p:spPr>
          <a:xfrm>
            <a:off x="2016959" y="589280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Flows OB arb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98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CCB71-4101-EE49-8A10-E9DBB3E0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1151908"/>
            <a:ext cx="7284720" cy="546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45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BB6C-20C0-F748-B8D6-7337DAFC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Total gasoline exports out of NWE conserved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E18E4-5113-1946-8369-B9FB9952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867751"/>
            <a:ext cx="6515100" cy="4883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EE6029-DC9A-BB44-87E1-BDF21F5BBF21}"/>
              </a:ext>
            </a:extLst>
          </p:cNvPr>
          <p:cNvSpPr/>
          <p:nvPr/>
        </p:nvSpPr>
        <p:spPr>
          <a:xfrm>
            <a:off x="284035" y="2490804"/>
            <a:ext cx="73359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Best fit total flows constant ~ 200,000 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FFFFF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  <a:latin typeface="Helvetica Neue" panose="02000503000000020004" pitchFamily="2" charset="0"/>
              </a:rPr>
              <a:t>Residue approximately stationary </a:t>
            </a:r>
          </a:p>
          <a:p>
            <a:r>
              <a:rPr lang="en-GB" dirty="0">
                <a:solidFill>
                  <a:srgbClr val="FFFFFF"/>
                </a:solidFill>
                <a:latin typeface="Helvetica Neue" panose="02000503000000020004" pitchFamily="2" charset="0"/>
              </a:rPr>
              <a:t>	(constant model good here)</a:t>
            </a: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FFFFF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55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AC09-E78A-BB4C-8B31-167D7D2C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-309225"/>
            <a:ext cx="11353800" cy="1325563"/>
          </a:xfrm>
        </p:spPr>
        <p:txBody>
          <a:bodyPr/>
          <a:lstStyle/>
          <a:p>
            <a:r>
              <a:rPr lang="en-US" dirty="0"/>
              <a:t>Motivation – what is a time series and a forecast?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023BB-D2C8-BF44-A76D-E5954943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96" y="5200263"/>
            <a:ext cx="4297824" cy="191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DFFAB7-B2D4-7246-839F-F3115F43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267373"/>
            <a:ext cx="3378200" cy="191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5A2275-0EB2-2247-91D0-8A357E1A4E27}"/>
              </a:ext>
            </a:extLst>
          </p:cNvPr>
          <p:cNvSpPr txBox="1"/>
          <p:nvPr/>
        </p:nvSpPr>
        <p:spPr>
          <a:xfrm>
            <a:off x="495302" y="1154450"/>
            <a:ext cx="9966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quantity with measurements multiple historic measurements is a </a:t>
            </a:r>
            <a:r>
              <a:rPr lang="en-US" b="1" dirty="0"/>
              <a:t>time series.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forecast happens when a model is fitted to the historic time series and extrapolated into the future.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everywhere in all fields! – Climate, econometrics, social sciences, operational research…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FD6B8-53FA-BD48-9822-C2E186C35143}"/>
              </a:ext>
            </a:extLst>
          </p:cNvPr>
          <p:cNvSpPr txBox="1"/>
          <p:nvPr/>
        </p:nvSpPr>
        <p:spPr>
          <a:xfrm>
            <a:off x="1414780" y="2913231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DDA08-E2C9-444A-B183-90E847D0FA1E}"/>
              </a:ext>
            </a:extLst>
          </p:cNvPr>
          <p:cNvSpPr txBox="1"/>
          <p:nvPr/>
        </p:nvSpPr>
        <p:spPr>
          <a:xfrm>
            <a:off x="1345548" y="5200263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Pound to dollar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7AA84E-67FD-7442-B9A8-01B61EC7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123" y="3097897"/>
            <a:ext cx="5017329" cy="37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75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1FA80-3E0C-5547-BB22-F2D82958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3745"/>
            <a:ext cx="6441231" cy="4294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A7C756-8A8F-8F42-AA64-6EF118E1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Universal ingredients for forecasting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20C1-7DFF-1B47-B7DF-D594340E0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 component – mean, median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etc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Trend component – 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Seasonal component –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Noise</a:t>
            </a:r>
          </a:p>
          <a:p>
            <a:endParaRPr lang="en-US" b="1" dirty="0"/>
          </a:p>
          <a:p>
            <a:r>
              <a:rPr lang="en-US" b="1" dirty="0"/>
              <a:t>Other (lags, auto-correlation </a:t>
            </a:r>
            <a:r>
              <a:rPr lang="en-US" b="1" dirty="0" err="1"/>
              <a:t>etc</a:t>
            </a:r>
            <a:r>
              <a:rPr lang="en-US" b="1" dirty="0"/>
              <a:t>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8387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B31C14-9D13-8A4A-BBED-15AC2AC5F957}"/>
              </a:ext>
            </a:extLst>
          </p:cNvPr>
          <p:cNvSpPr txBox="1"/>
          <p:nvPr/>
        </p:nvSpPr>
        <p:spPr>
          <a:xfrm>
            <a:off x="2545080" y="396240"/>
            <a:ext cx="710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Does it work? Some Preliminary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C19B5-EF38-174B-8C64-4CB95782291C}"/>
              </a:ext>
            </a:extLst>
          </p:cNvPr>
          <p:cNvSpPr txBox="1"/>
          <p:nvPr/>
        </p:nvSpPr>
        <p:spPr>
          <a:xfrm>
            <a:off x="487680" y="1645920"/>
            <a:ext cx="978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Explained variance. Break down of how helpful each of flows, arb, crude, fixtures is for each region</a:t>
            </a:r>
          </a:p>
        </p:txBody>
      </p:sp>
    </p:spTree>
    <p:extLst>
      <p:ext uri="{BB962C8B-B14F-4D97-AF65-F5344CB8AC3E}">
        <p14:creationId xmlns:p14="http://schemas.microsoft.com/office/powerpoint/2010/main" val="1857953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E3A5-E6F9-9C48-8DFF-A6D84203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F349F-F7DE-2C4F-95BB-E0565EFFF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Forecasting model uses background, trend and seasonal components.</a:t>
            </a:r>
          </a:p>
          <a:p>
            <a:endParaRPr lang="en-US" dirty="0"/>
          </a:p>
          <a:p>
            <a:r>
              <a:rPr lang="en-US" dirty="0"/>
              <a:t>Working to improve the model by exploiting lead/lag relationships between other time series (flows / arbs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The lead lag analysis can use a cross-correlation function to find the single best lag between two time series or…</a:t>
            </a:r>
          </a:p>
          <a:p>
            <a:endParaRPr lang="en-US" dirty="0"/>
          </a:p>
          <a:p>
            <a:r>
              <a:rPr lang="en-US" dirty="0"/>
              <a:t>… can use models that apply weights to each time lag and use a spread of lags rather than a single lag (auto regressive models).</a:t>
            </a:r>
          </a:p>
          <a:p>
            <a:endParaRPr lang="en-US" dirty="0"/>
          </a:p>
          <a:p>
            <a:r>
              <a:rPr lang="en-US" dirty="0"/>
              <a:t>Incorporate fixtures and </a:t>
            </a:r>
            <a:r>
              <a:rPr lang="en-US" dirty="0" err="1"/>
              <a:t>argus</a:t>
            </a:r>
            <a:r>
              <a:rPr lang="en-US" dirty="0"/>
              <a:t> data.</a:t>
            </a:r>
          </a:p>
          <a:p>
            <a:endParaRPr lang="en-US" dirty="0"/>
          </a:p>
          <a:p>
            <a:r>
              <a:rPr lang="en-US" dirty="0"/>
              <a:t>Include </a:t>
            </a:r>
            <a:r>
              <a:rPr lang="en-US" dirty="0" err="1"/>
              <a:t>argus</a:t>
            </a:r>
            <a:r>
              <a:rPr lang="en-US" dirty="0"/>
              <a:t> data into the time lag analysis.</a:t>
            </a:r>
          </a:p>
        </p:txBody>
      </p:sp>
    </p:spTree>
    <p:extLst>
      <p:ext uri="{BB962C8B-B14F-4D97-AF65-F5344CB8AC3E}">
        <p14:creationId xmlns:p14="http://schemas.microsoft.com/office/powerpoint/2010/main" val="293245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C756-8A8F-8F42-AA64-6EF118E1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Universal ingredients for forecasting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B55E0-CCCE-4646-80A5-E6A8B423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880" y="2099945"/>
            <a:ext cx="6979920" cy="4653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20C1-7DFF-1B47-B7DF-D594340E0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Background component</a:t>
            </a:r>
          </a:p>
          <a:p>
            <a:endParaRPr lang="en-US" dirty="0"/>
          </a:p>
          <a:p>
            <a:r>
              <a:rPr lang="en-US" dirty="0"/>
              <a:t>Trend component </a:t>
            </a:r>
          </a:p>
          <a:p>
            <a:endParaRPr lang="en-US" dirty="0"/>
          </a:p>
          <a:p>
            <a:r>
              <a:rPr lang="en-US" dirty="0"/>
              <a:t>Seasonal component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Noise</a:t>
            </a:r>
          </a:p>
          <a:p>
            <a:endParaRPr lang="en-US" dirty="0"/>
          </a:p>
          <a:p>
            <a:r>
              <a:rPr lang="en-US" dirty="0"/>
              <a:t>Other (lags, auto-correlation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3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267C-BF54-C64F-BC30-723EA8389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331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Universal Ingredients 1 –Background component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CFD97-3819-3D45-8AD0-846871DAB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5" r="68505"/>
          <a:stretch/>
        </p:blipFill>
        <p:spPr>
          <a:xfrm>
            <a:off x="7335824" y="7559168"/>
            <a:ext cx="1120140" cy="1513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E3C07D-DCD2-A74D-89BD-4B5F16EA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29" y="2109667"/>
            <a:ext cx="5898071" cy="39320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F1737A-51C0-9F49-BBD5-7D4494DB2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46891"/>
            <a:ext cx="54864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811AA-40B1-0849-BF52-918B9559DEEB}"/>
              </a:ext>
            </a:extLst>
          </p:cNvPr>
          <p:cNvSpPr txBox="1"/>
          <p:nvPr/>
        </p:nvSpPr>
        <p:spPr>
          <a:xfrm>
            <a:off x="6858001" y="1415894"/>
            <a:ext cx="5161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Residue</a:t>
            </a:r>
          </a:p>
          <a:p>
            <a:r>
              <a:rPr lang="en-US" sz="2400" dirty="0"/>
              <a:t>Data - Model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357CE8-F6CD-E04D-8BAE-452C42FA1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1" y="1121431"/>
            <a:ext cx="2209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9C3EF10-FA6E-4743-A4A2-E235A78C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9" y="2057988"/>
            <a:ext cx="6441231" cy="4294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9267C-BF54-C64F-BC30-723EA8389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331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Universal Ingredients 2 - Trend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CFD97-3819-3D45-8AD0-846871DAB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5" r="68505"/>
          <a:stretch/>
        </p:blipFill>
        <p:spPr>
          <a:xfrm>
            <a:off x="2744364" y="1077865"/>
            <a:ext cx="1120140" cy="1513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811AA-40B1-0849-BF52-918B9559DEEB}"/>
              </a:ext>
            </a:extLst>
          </p:cNvPr>
          <p:cNvSpPr txBox="1"/>
          <p:nvPr/>
        </p:nvSpPr>
        <p:spPr>
          <a:xfrm>
            <a:off x="7492474" y="1579657"/>
            <a:ext cx="4429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Residue (Data – Model)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41334-8027-BE4C-8071-C2471B425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1940"/>
            <a:ext cx="6096000" cy="429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2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9267C-BF54-C64F-BC30-723EA8389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331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Universal Ingredients 3 - Seasonality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811AA-40B1-0849-BF52-918B9559DEEB}"/>
              </a:ext>
            </a:extLst>
          </p:cNvPr>
          <p:cNvSpPr txBox="1"/>
          <p:nvPr/>
        </p:nvSpPr>
        <p:spPr>
          <a:xfrm>
            <a:off x="7492474" y="1579657"/>
            <a:ext cx="4429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Residue (Data – Model)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881801-1144-5C4A-BA83-F3315C1C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3053"/>
            <a:ext cx="6441231" cy="4294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2F57A8-9E8D-BA48-93B1-2356BC0B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7203"/>
            <a:ext cx="6212314" cy="4141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3C9C18-1052-E944-8FE7-6961503199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10"/>
          <a:stretch/>
        </p:blipFill>
        <p:spPr>
          <a:xfrm>
            <a:off x="700143" y="1001499"/>
            <a:ext cx="534797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8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891F-7E4C-7D4C-84CC-9586C892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257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Overfitting – seasonality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89C46-9512-5C4F-810F-807A32747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6492875"/>
            <a:ext cx="5486400" cy="3657600"/>
          </a:xfrm>
          <a:prstGeom prst="rect">
            <a:avLst/>
          </a:prstGeom>
        </p:spPr>
      </p:pic>
      <p:pic>
        <p:nvPicPr>
          <p:cNvPr id="6" name="presentation_overfit">
            <a:hlinkClick r:id="" action="ppaction://media"/>
            <a:extLst>
              <a:ext uri="{FF2B5EF4-FFF2-40B4-BE49-F238E27FC236}">
                <a16:creationId xmlns:a16="http://schemas.microsoft.com/office/drawing/2014/main" id="{618B70CD-40F6-5046-9635-168743CA9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85435" y="-4885796"/>
            <a:ext cx="6906422" cy="4604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42F99-D974-4A49-A2CD-AE25909C14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710"/>
          <a:stretch/>
        </p:blipFill>
        <p:spPr>
          <a:xfrm>
            <a:off x="396240" y="5068756"/>
            <a:ext cx="4968240" cy="17399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95C4E6-3E86-5642-82E1-B62E635F7371}"/>
              </a:ext>
            </a:extLst>
          </p:cNvPr>
          <p:cNvSpPr txBox="1"/>
          <p:nvPr/>
        </p:nvSpPr>
        <p:spPr>
          <a:xfrm>
            <a:off x="396240" y="1548583"/>
            <a:ext cx="49682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How many frequency components to include (1-year, 6-month, 3-month, 1-month </a:t>
            </a:r>
            <a:r>
              <a:rPr lang="en-US" sz="2000" b="1" dirty="0" err="1"/>
              <a:t>etc</a:t>
            </a:r>
            <a:r>
              <a:rPr lang="en-US" sz="2000" b="1" dirty="0"/>
              <a:t>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is able to reproduce the variations in the data as more components are included.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Eventually the model overfits the data and begins to fit noise rather than true seasonality.</a:t>
            </a:r>
          </a:p>
        </p:txBody>
      </p:sp>
      <p:pic>
        <p:nvPicPr>
          <p:cNvPr id="9" name="new_quality_overfit">
            <a:hlinkClick r:id="" action="ppaction://media"/>
            <a:extLst>
              <a:ext uri="{FF2B5EF4-FFF2-40B4-BE49-F238E27FC236}">
                <a16:creationId xmlns:a16="http://schemas.microsoft.com/office/drawing/2014/main" id="{89288EBC-7069-DE45-9958-27C7B460A2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15925" y="1683861"/>
            <a:ext cx="6676075" cy="44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0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801B-F04E-F946-9634-69958DE0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880" y="-222093"/>
            <a:ext cx="10515600" cy="1325563"/>
          </a:xfrm>
        </p:spPr>
        <p:txBody>
          <a:bodyPr/>
          <a:lstStyle/>
          <a:p>
            <a:r>
              <a:rPr lang="en-US" dirty="0"/>
              <a:t>Optimal number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DF9FB-AC76-A149-BE8E-738340753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6606"/>
            <a:ext cx="60807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Model parameters traditionally optimized by minimizing </a:t>
            </a:r>
            <a:r>
              <a:rPr lang="en-US" sz="2400" b="1" dirty="0"/>
              <a:t>a least-squares</a:t>
            </a:r>
            <a:r>
              <a:rPr lang="en-US" sz="2400" dirty="0"/>
              <a:t> cost function.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We can update this to </a:t>
            </a:r>
            <a:r>
              <a:rPr lang="en-US" sz="2400" dirty="0" err="1"/>
              <a:t>favour</a:t>
            </a:r>
            <a:r>
              <a:rPr lang="en-US" sz="2400" dirty="0"/>
              <a:t> solutions with fewer parameters by minimizing the least-square sum plus a penalty for large numbers of parameters (the AIC).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3F509-3EB6-4F44-B254-EC9C6C07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0" y="2224763"/>
            <a:ext cx="3286159" cy="8502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E0B46-0F52-CB48-8D8B-C07E62C6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0" y="5112862"/>
            <a:ext cx="2975928" cy="8502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DBF13-8B21-1C4F-A463-147AA3EED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47" y="1708230"/>
            <a:ext cx="6675120" cy="4450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AD1809-1CD0-F740-9832-ABF018C36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360" y="1849914"/>
            <a:ext cx="6416874" cy="42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1526</Words>
  <Application>Microsoft Macintosh PowerPoint</Application>
  <PresentationFormat>Widescreen</PresentationFormat>
  <Paragraphs>270</Paragraphs>
  <Slides>32</Slides>
  <Notes>10</Notes>
  <HiddenSlides>0</HiddenSlides>
  <MMClips>6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Helvetica Neue</vt:lpstr>
      <vt:lpstr>Office Theme</vt:lpstr>
      <vt:lpstr>Equation</vt:lpstr>
      <vt:lpstr>Tech Talk: Forecasting for dummies</vt:lpstr>
      <vt:lpstr>Contents</vt:lpstr>
      <vt:lpstr>Motivation – what is a time series and a forecast?</vt:lpstr>
      <vt:lpstr>Universal ingredients for forecasting models</vt:lpstr>
      <vt:lpstr>Universal Ingredients 1 –Background component</vt:lpstr>
      <vt:lpstr>Universal Ingredients 2 - Trend</vt:lpstr>
      <vt:lpstr>Universal Ingredients 3 - Seasonality</vt:lpstr>
      <vt:lpstr>Overfitting – seasonality example</vt:lpstr>
      <vt:lpstr>Optimal number of components</vt:lpstr>
      <vt:lpstr>Universal ingredients for forecasting models</vt:lpstr>
      <vt:lpstr>Black Holes</vt:lpstr>
      <vt:lpstr>Time Variability in Active Galactic Nuclei: What it tells us</vt:lpstr>
      <vt:lpstr>PowerPoint Presentation</vt:lpstr>
      <vt:lpstr>Inner-most light day  (about the size of the solar system)</vt:lpstr>
      <vt:lpstr>PowerPoint Presentation</vt:lpstr>
      <vt:lpstr>PowerPoint Presentation</vt:lpstr>
      <vt:lpstr>PowerPoint Presentation</vt:lpstr>
      <vt:lpstr>PowerPoint Presentation</vt:lpstr>
      <vt:lpstr>Origins of Variability: A First Order Approach?</vt:lpstr>
      <vt:lpstr>Several Discrete Reprocessing Sites</vt:lpstr>
      <vt:lpstr>Several Discrete Reprocessing Sites</vt:lpstr>
      <vt:lpstr>Accretion Disk Time Delays – Full Treatment</vt:lpstr>
      <vt:lpstr>Measuring lags</vt:lpstr>
      <vt:lpstr>PowerPoint Presentation</vt:lpstr>
      <vt:lpstr>PowerPoint Presentation</vt:lpstr>
      <vt:lpstr>Back to Oil </vt:lpstr>
      <vt:lpstr>PowerPoint Presentation</vt:lpstr>
      <vt:lpstr>PowerPoint Presentation</vt:lpstr>
      <vt:lpstr>Total gasoline exports out of NWE conserved</vt:lpstr>
      <vt:lpstr>Universal ingredients for forecasting models</vt:lpstr>
      <vt:lpstr>PowerPoint Presentation</vt:lpstr>
      <vt:lpstr>Conclusion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Talk: Forecasting for dummies</dc:title>
  <dc:creator>David Starkey</dc:creator>
  <cp:lastModifiedBy>David Starkey</cp:lastModifiedBy>
  <cp:revision>24</cp:revision>
  <dcterms:created xsi:type="dcterms:W3CDTF">2019-01-19T12:07:12Z</dcterms:created>
  <dcterms:modified xsi:type="dcterms:W3CDTF">2019-01-19T18:24:08Z</dcterms:modified>
</cp:coreProperties>
</file>